
<file path=[Content_Types].xml><?xml version="1.0" encoding="utf-8"?>
<Types xmlns="http://schemas.openxmlformats.org/package/2006/content-types">
  <Default Extension="xml" ContentType="application/xml"/>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0" r:id="rId1"/>
  </p:sldMasterIdLst>
  <p:notesMasterIdLst>
    <p:notesMasterId r:id="rId23"/>
  </p:notesMasterIdLst>
  <p:sldIdLst>
    <p:sldId id="256" r:id="rId2"/>
    <p:sldId id="270" r:id="rId3"/>
    <p:sldId id="259" r:id="rId4"/>
    <p:sldId id="258" r:id="rId5"/>
    <p:sldId id="261" r:id="rId6"/>
    <p:sldId id="263" r:id="rId7"/>
    <p:sldId id="264" r:id="rId8"/>
    <p:sldId id="262" r:id="rId9"/>
    <p:sldId id="265" r:id="rId10"/>
    <p:sldId id="269" r:id="rId11"/>
    <p:sldId id="266" r:id="rId12"/>
    <p:sldId id="267" r:id="rId13"/>
    <p:sldId id="268" r:id="rId14"/>
    <p:sldId id="272" r:id="rId15"/>
    <p:sldId id="274" r:id="rId16"/>
    <p:sldId id="271" r:id="rId17"/>
    <p:sldId id="273" r:id="rId18"/>
    <p:sldId id="278" r:id="rId19"/>
    <p:sldId id="276" r:id="rId20"/>
    <p:sldId id="277" r:id="rId21"/>
    <p:sldId id="275" r:id="rId22"/>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67972"/>
  </p:normalViewPr>
  <p:slideViewPr>
    <p:cSldViewPr snapToGrid="0" snapToObjects="1">
      <p:cViewPr>
        <p:scale>
          <a:sx n="98" d="100"/>
          <a:sy n="98" d="100"/>
        </p:scale>
        <p:origin x="840"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notesMaster" Target="notesMasters/notesMaster1.xml"/><Relationship Id="rId24" Type="http://schemas.openxmlformats.org/officeDocument/2006/relationships/presProps" Target="presProps.xml"/><Relationship Id="rId25" Type="http://schemas.openxmlformats.org/officeDocument/2006/relationships/viewProps" Target="viewProps.xml"/><Relationship Id="rId26" Type="http://schemas.openxmlformats.org/officeDocument/2006/relationships/theme" Target="theme/theme1.xml"/><Relationship Id="rId27"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799" cy="458788"/>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4" name="Shape 4"/>
          <p:cNvSpPr txBox="1">
            <a:spLocks noGrp="1"/>
          </p:cNvSpPr>
          <p:nvPr>
            <p:ph type="dt" idx="10"/>
          </p:nvPr>
        </p:nvSpPr>
        <p:spPr>
          <a:xfrm>
            <a:off x="3884612" y="0"/>
            <a:ext cx="2971799" cy="458788"/>
          </a:xfrm>
          <a:prstGeom prst="rect">
            <a:avLst/>
          </a:prstGeom>
          <a:noFill/>
          <a:ln>
            <a:noFill/>
          </a:ln>
        </p:spPr>
        <p:txBody>
          <a:bodyPr lIns="91425" tIns="91425" rIns="91425" bIns="91425" anchor="t" anchorCtr="0"/>
          <a:lstStyle>
            <a:lvl1pPr marL="0" marR="0" lvl="0" indent="0" algn="r"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5" name="Shape 5"/>
          <p:cNvSpPr>
            <a:spLocks noGrp="1" noRot="1" noChangeAspect="1"/>
          </p:cNvSpPr>
          <p:nvPr>
            <p:ph type="sldImg" idx="3"/>
          </p:nvPr>
        </p:nvSpPr>
        <p:spPr>
          <a:xfrm>
            <a:off x="685800" y="1143000"/>
            <a:ext cx="5486399" cy="3086099"/>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685800" y="4400550"/>
            <a:ext cx="5486399" cy="360045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200" b="0" i="0" u="none" strike="noStrike" cap="none">
                <a:solidFill>
                  <a:schemeClr val="dk1"/>
                </a:solidFill>
                <a:latin typeface="Calibri"/>
                <a:ea typeface="Calibri"/>
                <a:cs typeface="Calibri"/>
                <a:sym typeface="Calibri"/>
              </a:defRPr>
            </a:lvl2pPr>
            <a:lvl3pPr marL="914400" marR="0" lvl="2" indent="0" algn="l" rtl="0">
              <a:spcBef>
                <a:spcPts val="0"/>
              </a:spcBef>
              <a:buNone/>
              <a:defRPr sz="1200" b="0" i="0" u="none" strike="noStrike" cap="none">
                <a:solidFill>
                  <a:schemeClr val="dk1"/>
                </a:solidFill>
                <a:latin typeface="Calibri"/>
                <a:ea typeface="Calibri"/>
                <a:cs typeface="Calibri"/>
                <a:sym typeface="Calibri"/>
              </a:defRPr>
            </a:lvl3pPr>
            <a:lvl4pPr marL="1371600" marR="0" lvl="3" indent="0" algn="l" rtl="0">
              <a:spcBef>
                <a:spcPts val="0"/>
              </a:spcBef>
              <a:buNone/>
              <a:defRPr sz="1200" b="0" i="0" u="none" strike="noStrike" cap="none">
                <a:solidFill>
                  <a:schemeClr val="dk1"/>
                </a:solidFill>
                <a:latin typeface="Calibri"/>
                <a:ea typeface="Calibri"/>
                <a:cs typeface="Calibri"/>
                <a:sym typeface="Calibri"/>
              </a:defRPr>
            </a:lvl4pPr>
            <a:lvl5pPr marL="1828800" marR="0" lvl="4" indent="0" algn="l" rtl="0">
              <a:spcBef>
                <a:spcPts val="0"/>
              </a:spcBef>
              <a:buNone/>
              <a:defRPr sz="1200" b="0" i="0" u="none" strike="noStrike" cap="none">
                <a:solidFill>
                  <a:schemeClr val="dk1"/>
                </a:solidFill>
                <a:latin typeface="Calibri"/>
                <a:ea typeface="Calibri"/>
                <a:cs typeface="Calibri"/>
                <a:sym typeface="Calibri"/>
              </a:defRPr>
            </a:lvl5pPr>
            <a:lvl6pPr marL="2286000" marR="0" lvl="5" indent="0" algn="l" rtl="0">
              <a:spcBef>
                <a:spcPts val="0"/>
              </a:spcBef>
              <a:buNone/>
              <a:defRPr sz="1200" b="0" i="0" u="none" strike="noStrike" cap="none">
                <a:solidFill>
                  <a:schemeClr val="dk1"/>
                </a:solidFill>
                <a:latin typeface="Calibri"/>
                <a:ea typeface="Calibri"/>
                <a:cs typeface="Calibri"/>
                <a:sym typeface="Calibri"/>
              </a:defRPr>
            </a:lvl6pPr>
            <a:lvl7pPr marL="2743200" marR="0" lvl="6" indent="0" algn="l" rtl="0">
              <a:spcBef>
                <a:spcPts val="0"/>
              </a:spcBef>
              <a:buNone/>
              <a:defRPr sz="1200" b="0" i="0" u="none" strike="noStrike" cap="none">
                <a:solidFill>
                  <a:schemeClr val="dk1"/>
                </a:solidFill>
                <a:latin typeface="Calibri"/>
                <a:ea typeface="Calibri"/>
                <a:cs typeface="Calibri"/>
                <a:sym typeface="Calibri"/>
              </a:defRPr>
            </a:lvl7pPr>
            <a:lvl8pPr marL="3200400" marR="0" lvl="7" indent="0" algn="l" rtl="0">
              <a:spcBef>
                <a:spcPts val="0"/>
              </a:spcBef>
              <a:buNone/>
              <a:defRPr sz="1200" b="0" i="0" u="none" strike="noStrike" cap="none">
                <a:solidFill>
                  <a:schemeClr val="dk1"/>
                </a:solidFill>
                <a:latin typeface="Calibri"/>
                <a:ea typeface="Calibri"/>
                <a:cs typeface="Calibri"/>
                <a:sym typeface="Calibri"/>
              </a:defRPr>
            </a:lvl8pPr>
            <a:lvl9pPr marL="3657600" marR="0" lvl="8" indent="0" algn="l" rtl="0">
              <a:spcBef>
                <a:spcPts val="0"/>
              </a:spcBef>
              <a:buNone/>
              <a:defRPr sz="1200" b="0" i="0" u="none" strike="noStrike" cap="none">
                <a:solidFill>
                  <a:schemeClr val="dk1"/>
                </a:solidFill>
                <a:latin typeface="Calibri"/>
                <a:ea typeface="Calibri"/>
                <a:cs typeface="Calibri"/>
                <a:sym typeface="Calibri"/>
              </a:defRPr>
            </a:lvl9pPr>
          </a:lstStyle>
          <a:p>
            <a:endParaRPr/>
          </a:p>
        </p:txBody>
      </p:sp>
      <p:sp>
        <p:nvSpPr>
          <p:cNvPr id="7" name="Shape 7"/>
          <p:cNvSpPr txBox="1">
            <a:spLocks noGrp="1"/>
          </p:cNvSpPr>
          <p:nvPr>
            <p:ph type="ftr" idx="11"/>
          </p:nvPr>
        </p:nvSpPr>
        <p:spPr>
          <a:xfrm>
            <a:off x="0" y="8685213"/>
            <a:ext cx="2971799" cy="458786"/>
          </a:xfrm>
          <a:prstGeom prst="rect">
            <a:avLst/>
          </a:prstGeom>
          <a:noFill/>
          <a:ln>
            <a:noFill/>
          </a:ln>
        </p:spPr>
        <p:txBody>
          <a:bodyPr lIns="91425" tIns="91425" rIns="91425" bIns="91425" anchor="b" anchorCtr="0"/>
          <a:lstStyle>
            <a:lvl1pPr marL="0" marR="0" lvl="0" indent="0" algn="l"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8" name="Shape 8"/>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Calibri"/>
                <a:ea typeface="Calibri"/>
                <a:cs typeface="Calibri"/>
                <a:sym typeface="Calibri"/>
              </a:rPr>
              <a:t>‹#›</a:t>
            </a:fld>
            <a:endParaRPr lang="en-US"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psycnet.apa.org/index.cfm?fa=buy.optionToBuy&amp;id=1959-09865-001" TargetMode="External"/><Relationship Id="rId4" Type="http://schemas.openxmlformats.org/officeDocument/2006/relationships/hyperlink" Target="http://www.minicomplexity.org/pubs/1943-mcculloch-pitts-bmb.pdf" TargetMode="External"/><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20" Type="http://schemas.openxmlformats.org/officeDocument/2006/relationships/hyperlink" Target="https://en.wikipedia.org/wiki/Turing_test#cite_note-18" TargetMode="External"/><Relationship Id="rId21" Type="http://schemas.openxmlformats.org/officeDocument/2006/relationships/hyperlink" Target="https://en.wikipedia.org/wiki/Turing_test#cite_note-FOOTNOTETuring1948412-19" TargetMode="External"/><Relationship Id="rId22" Type="http://schemas.openxmlformats.org/officeDocument/2006/relationships/hyperlink" Target="https://en.wikipedia.org/wiki/Seymour_Papert" TargetMode="External"/><Relationship Id="rId23" Type="http://schemas.openxmlformats.org/officeDocument/2006/relationships/hyperlink" Target="https://en.wikipedia.org/wiki/Perceptron" TargetMode="External"/><Relationship Id="rId24" Type="http://schemas.openxmlformats.org/officeDocument/2006/relationships/hyperlink" Target="https://en.wikipedia.org/wiki/George_Boole" TargetMode="External"/><Relationship Id="rId25" Type="http://schemas.openxmlformats.org/officeDocument/2006/relationships/hyperlink" Target="https://en.wikipedia.org/wiki/Geoffrey_Hinton" TargetMode="External"/><Relationship Id="rId26" Type="http://schemas.openxmlformats.org/officeDocument/2006/relationships/hyperlink" Target="https://en.wikipedia.org/wiki/David_Rumelhart" TargetMode="External"/><Relationship Id="rId27" Type="http://schemas.openxmlformats.org/officeDocument/2006/relationships/hyperlink" Target="http://www.ccs.neu.edu/home/rjw/" TargetMode="External"/><Relationship Id="rId28" Type="http://schemas.openxmlformats.org/officeDocument/2006/relationships/hyperlink" Target="http://www.nature.com/nature/journal/v323/n6088/abs/323533a0.html" TargetMode="External"/><Relationship Id="rId29" Type="http://schemas.openxmlformats.org/officeDocument/2006/relationships/hyperlink" Target="http://people.idsia.ch/~juergen/who-invented-backpropagation.html" TargetMode="External"/><Relationship Id="rId1" Type="http://schemas.openxmlformats.org/officeDocument/2006/relationships/notesMaster" Target="../notesMasters/notesMaster1.xml"/><Relationship Id="rId2" Type="http://schemas.openxmlformats.org/officeDocument/2006/relationships/slide" Target="../slides/slide7.xml"/><Relationship Id="rId3" Type="http://schemas.openxmlformats.org/officeDocument/2006/relationships/hyperlink" Target="https://en.wikipedia.org/wiki/Golem" TargetMode="External"/><Relationship Id="rId4" Type="http://schemas.openxmlformats.org/officeDocument/2006/relationships/hyperlink" Target="https://motherboard.vice.com/en_us/article/forget-turing-the-lovelace-test-has-a-better-shot-at-spotting-ai" TargetMode="External"/><Relationship Id="rId5" Type="http://schemas.openxmlformats.org/officeDocument/2006/relationships/hyperlink" Target="https://www.csee.umbc.edu/courses/471/papers/turing.pdf" TargetMode="External"/><Relationship Id="rId30" Type="http://schemas.openxmlformats.org/officeDocument/2006/relationships/hyperlink" Target="https://www.thestar.com/news/world/2015/04/17/how-a-toronto-professors-research-revolutionized-artificial-intelligence.html" TargetMode="External"/><Relationship Id="rId31" Type="http://schemas.openxmlformats.org/officeDocument/2006/relationships/hyperlink" Target="http://www.iro.umontreal.ca/~bengioy/yoshua_en/" TargetMode="External"/><Relationship Id="rId32" Type="http://schemas.openxmlformats.org/officeDocument/2006/relationships/hyperlink" Target="http://people.idsia.ch/~juergen/" TargetMode="External"/><Relationship Id="rId9" Type="http://schemas.openxmlformats.org/officeDocument/2006/relationships/hyperlink" Target="https://en.wikipedia.org/wiki/Ex_Machina_(film)" TargetMode="External"/><Relationship Id="rId6" Type="http://schemas.openxmlformats.org/officeDocument/2006/relationships/hyperlink" Target="https://en.wikipedia.org/wiki/Turing_test" TargetMode="External"/><Relationship Id="rId7" Type="http://schemas.openxmlformats.org/officeDocument/2006/relationships/hyperlink" Target="https://en.wikipedia.org/wiki/Loebner_Prize" TargetMode="External"/><Relationship Id="rId8" Type="http://schemas.openxmlformats.org/officeDocument/2006/relationships/hyperlink" Target="http://www.nytimes.com/2011/03/20/books/review/book-review-the-most-human-human-by-brian-christian.html" TargetMode="External"/><Relationship Id="rId33" Type="http://schemas.openxmlformats.org/officeDocument/2006/relationships/hyperlink" Target="https://en.wikipedia.org/wiki/Bell_Labs" TargetMode="External"/><Relationship Id="rId34" Type="http://schemas.openxmlformats.org/officeDocument/2006/relationships/hyperlink" Target="https://www.youtube.com/watch?v=mlXzufEk-2E" TargetMode="External"/><Relationship Id="rId35" Type="http://schemas.openxmlformats.org/officeDocument/2006/relationships/hyperlink" Target="https://metacademy.org/graphs/concepts/unsupervised_pre_training" TargetMode="External"/><Relationship Id="rId36" Type="http://schemas.openxmlformats.org/officeDocument/2006/relationships/hyperlink" Target="https://en.wikipedia.org/wiki/Deep_belief_network" TargetMode="External"/><Relationship Id="rId10" Type="http://schemas.openxmlformats.org/officeDocument/2006/relationships/hyperlink" Target="https://en.wikipedia.org/w/index.php?title=Turing_test&amp;action=edit&amp;section=3" TargetMode="External"/><Relationship Id="rId11" Type="http://schemas.openxmlformats.org/officeDocument/2006/relationships/hyperlink" Target="https://en.wikipedia.org/wiki/Artificial_intelligence" TargetMode="External"/><Relationship Id="rId12" Type="http://schemas.openxmlformats.org/officeDocument/2006/relationships/hyperlink" Target="https://en.wikipedia.org/wiki/Turing_test#cite_note-14" TargetMode="External"/><Relationship Id="rId13" Type="http://schemas.openxmlformats.org/officeDocument/2006/relationships/hyperlink" Target="https://en.wikipedia.org/wiki/Ratio_Club" TargetMode="External"/><Relationship Id="rId14" Type="http://schemas.openxmlformats.org/officeDocument/2006/relationships/hyperlink" Target="https://en.wikipedia.org/wiki/Cybernetics" TargetMode="External"/><Relationship Id="rId15" Type="http://schemas.openxmlformats.org/officeDocument/2006/relationships/hyperlink" Target="https://en.wikipedia.org/wiki/Electronics" TargetMode="External"/><Relationship Id="rId16" Type="http://schemas.openxmlformats.org/officeDocument/2006/relationships/hyperlink" Target="https://en.wikipedia.org/wiki/Alan_Turing" TargetMode="External"/><Relationship Id="rId17" Type="http://schemas.openxmlformats.org/officeDocument/2006/relationships/hyperlink" Target="https://en.wikipedia.org/wiki/Turing_test#cite_note-FOOTNOTEMcCorduck200495-15" TargetMode="External"/><Relationship Id="rId18" Type="http://schemas.openxmlformats.org/officeDocument/2006/relationships/hyperlink" Target="https://en.wikipedia.org/wiki/Turing_test#cite_note-FOOTNOTECopeland20031-16" TargetMode="External"/><Relationship Id="rId19" Type="http://schemas.openxmlformats.org/officeDocument/2006/relationships/hyperlink" Target="https://en.wikipedia.org/wiki/Turing_test#cite_note-FOOTNOTECopeland20032-17" TargetMode="Externa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psycnet.apa.org/index.cfm?fa=buy.optionToBuy&amp;id=1959-09865-001" TargetMode="External"/><Relationship Id="rId4" Type="http://schemas.openxmlformats.org/officeDocument/2006/relationships/hyperlink" Target="http://www.minicomplexity.org/pubs/1943-mcculloch-pitts-bmb.pdf" TargetMode="External"/><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en.wikipedia.org/wiki/Greedy_algorithm" TargetMode="External"/><Relationship Id="rId4" Type="http://schemas.openxmlformats.org/officeDocument/2006/relationships/hyperlink" Target="http://imagenet.stanford.edu/papers/imagenet_cvpr09.pdf" TargetMode="External"/><Relationship Id="rId5" Type="http://schemas.openxmlformats.org/officeDocument/2006/relationships/hyperlink" Target="http://vision.stanford.edu/feifeili/" TargetMode="External"/><Relationship Id="rId6" Type="http://schemas.openxmlformats.org/officeDocument/2006/relationships/hyperlink" Target="http://www.cs.toronto.edu/~kriz/" TargetMode="External"/><Relationship Id="rId7" Type="http://schemas.openxmlformats.org/officeDocument/2006/relationships/hyperlink" Target="http://www.cs.toronto.edu/~ilya/" TargetMode="External"/><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 Id="rId3" Type="http://schemas.openxmlformats.org/officeDocument/2006/relationships/hyperlink" Target="http://www.cs.toronto.edu/~kriz/"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Shape 129"/>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130" name="Shape 130"/>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smtClean="0"/>
              <a:t>Ian Good fellow </a:t>
            </a:r>
            <a:r>
              <a:rPr lang="mr-IN" dirty="0" smtClean="0"/>
              <a:t>–</a:t>
            </a:r>
            <a:r>
              <a:rPr lang="en-US" dirty="0" smtClean="0"/>
              <a:t> Generative </a:t>
            </a:r>
            <a:r>
              <a:rPr lang="en-US" dirty="0" err="1" smtClean="0"/>
              <a:t>Advesarial</a:t>
            </a:r>
            <a:r>
              <a:rPr lang="en-US" baseline="0" dirty="0" smtClean="0"/>
              <a:t> </a:t>
            </a:r>
            <a:r>
              <a:rPr lang="en-US" baseline="0" dirty="0" err="1" smtClean="0"/>
              <a:t>Nework</a:t>
            </a:r>
            <a:endParaRPr lang="en-US" baseline="0" dirty="0" smtClean="0"/>
          </a:p>
          <a:p>
            <a:r>
              <a:rPr lang="en-US" baseline="0" dirty="0" smtClean="0"/>
              <a:t>Andrej </a:t>
            </a:r>
            <a:r>
              <a:rPr lang="en-US" baseline="0" dirty="0" err="1" smtClean="0"/>
              <a:t>Karpathy</a:t>
            </a:r>
            <a:r>
              <a:rPr lang="en-US" baseline="0" dirty="0" smtClean="0"/>
              <a:t> </a:t>
            </a:r>
            <a:r>
              <a:rPr lang="mr-IN" baseline="0" dirty="0" smtClean="0"/>
              <a:t>–</a:t>
            </a:r>
            <a:r>
              <a:rPr lang="en-US" baseline="0" dirty="0" smtClean="0"/>
              <a:t> Computer Vision Course from Stanford</a:t>
            </a:r>
          </a:p>
          <a:p>
            <a:r>
              <a:rPr lang="en-US" baseline="0" dirty="0" err="1" smtClean="0"/>
              <a:t>Nando</a:t>
            </a:r>
            <a:r>
              <a:rPr lang="en-US" baseline="0" dirty="0" smtClean="0"/>
              <a:t> De </a:t>
            </a:r>
            <a:r>
              <a:rPr lang="en-US" baseline="0" dirty="0" err="1" smtClean="0"/>
              <a:t>Feritas</a:t>
            </a:r>
            <a:endParaRPr lang="en-US" baseline="0" dirty="0" smtClean="0"/>
          </a:p>
          <a:p>
            <a:r>
              <a:rPr lang="en-US" baseline="0" dirty="0" smtClean="0"/>
              <a:t>Richard </a:t>
            </a:r>
            <a:r>
              <a:rPr lang="en-US" baseline="0" dirty="0" err="1" smtClean="0"/>
              <a:t>Socher</a:t>
            </a:r>
            <a:r>
              <a:rPr lang="en-US" baseline="0" dirty="0" smtClean="0"/>
              <a:t> </a:t>
            </a:r>
            <a:r>
              <a:rPr lang="mr-IN" baseline="0" dirty="0" smtClean="0"/>
              <a:t>–</a:t>
            </a:r>
            <a:r>
              <a:rPr lang="en-US" baseline="0" dirty="0" smtClean="0"/>
              <a:t> Meta Mind</a:t>
            </a:r>
            <a:endParaRPr lang="en-US" dirty="0" smtClean="0"/>
          </a:p>
          <a:p>
            <a:endParaRPr 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6869410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smtClean="0"/>
              <a:t>Deep Mind</a:t>
            </a:r>
          </a:p>
          <a:p>
            <a:endParaRPr lang="en-US" dirty="0" smtClean="0"/>
          </a:p>
          <a:p>
            <a:pPr marL="228600" indent="-228600">
              <a:buAutoNum type="alphaLcParenR"/>
            </a:pPr>
            <a:r>
              <a:rPr lang="en-US" dirty="0" smtClean="0"/>
              <a:t>David</a:t>
            </a:r>
            <a:r>
              <a:rPr lang="en-US" baseline="0" dirty="0" smtClean="0"/>
              <a:t> Silver</a:t>
            </a:r>
          </a:p>
          <a:p>
            <a:pPr marL="228600" indent="-228600">
              <a:buAutoNum type="alphaLcParenR"/>
            </a:pPr>
            <a:r>
              <a:rPr lang="en-US" sz="1200" b="0" i="0" u="none" strike="noStrike" kern="1200" cap="none" dirty="0" err="1" smtClean="0">
                <a:solidFill>
                  <a:schemeClr val="dk1"/>
                </a:solidFill>
                <a:effectLst/>
                <a:latin typeface="Calibri"/>
                <a:ea typeface="Calibri"/>
                <a:cs typeface="Calibri"/>
                <a:sym typeface="Calibri"/>
              </a:rPr>
              <a:t>Demis</a:t>
            </a:r>
            <a:r>
              <a:rPr lang="en-US" sz="1200" b="0" i="0" u="none" strike="noStrike" kern="1200" cap="none" dirty="0" smtClean="0">
                <a:solidFill>
                  <a:schemeClr val="dk1"/>
                </a:solidFill>
                <a:effectLst/>
                <a:latin typeface="Calibri"/>
                <a:ea typeface="Calibri"/>
                <a:cs typeface="Calibri"/>
                <a:sym typeface="Calibri"/>
              </a:rPr>
              <a:t> Hassabis </a:t>
            </a:r>
            <a:endParaRPr 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276112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smtClean="0"/>
              <a:t>Increased interest</a:t>
            </a:r>
            <a:r>
              <a:rPr lang="en-US" baseline="0" dirty="0" smtClean="0"/>
              <a:t> in</a:t>
            </a:r>
            <a:endParaRPr 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6121073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2"/>
        <p:cNvGrpSpPr/>
        <p:nvPr/>
      </p:nvGrpSpPr>
      <p:grpSpPr>
        <a:xfrm>
          <a:off x="0" y="0"/>
          <a:ext cx="0" cy="0"/>
          <a:chOff x="0" y="0"/>
          <a:chExt cx="0" cy="0"/>
        </a:xfrm>
      </p:grpSpPr>
      <p:sp>
        <p:nvSpPr>
          <p:cNvPr id="613" name="Shape 613"/>
          <p:cNvSpPr>
            <a:spLocks noGrp="1" noRot="1" noChangeAspect="1"/>
          </p:cNvSpPr>
          <p:nvPr>
            <p:ph type="sldImg" idx="2"/>
          </p:nvPr>
        </p:nvSpPr>
        <p:spPr>
          <a:xfrm>
            <a:off x="685800" y="1143000"/>
            <a:ext cx="5486399" cy="3086099"/>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14" name="Shape 614"/>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p:txBody>
      </p:sp>
      <p:sp>
        <p:nvSpPr>
          <p:cNvPr id="615" name="Shape 615"/>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19</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0938203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
        <p:cNvGrpSpPr/>
        <p:nvPr/>
      </p:nvGrpSpPr>
      <p:grpSpPr>
        <a:xfrm>
          <a:off x="0" y="0"/>
          <a:ext cx="0" cy="0"/>
          <a:chOff x="0" y="0"/>
          <a:chExt cx="0" cy="0"/>
        </a:xfrm>
      </p:grpSpPr>
      <p:sp>
        <p:nvSpPr>
          <p:cNvPr id="623" name="Shape 623"/>
          <p:cNvSpPr>
            <a:spLocks noGrp="1" noRot="1" noChangeAspect="1"/>
          </p:cNvSpPr>
          <p:nvPr>
            <p:ph type="sldImg" idx="2"/>
          </p:nvPr>
        </p:nvSpPr>
        <p:spPr>
          <a:xfrm>
            <a:off x="685800" y="1143000"/>
            <a:ext cx="5486399" cy="3086099"/>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24" name="Shape 624"/>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p:txBody>
      </p:sp>
      <p:sp>
        <p:nvSpPr>
          <p:cNvPr id="625" name="Shape 625"/>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20</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760915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584EBF-07BF-B54E-87BD-A4038F24E3DC}" type="slidenum">
              <a:rPr lang="en-US" smtClean="0"/>
              <a:t>21</a:t>
            </a:fld>
            <a:endParaRPr lang="en-US"/>
          </a:p>
        </p:txBody>
      </p:sp>
    </p:spTree>
    <p:extLst>
      <p:ext uri="{BB962C8B-B14F-4D97-AF65-F5344CB8AC3E}">
        <p14:creationId xmlns:p14="http://schemas.microsoft.com/office/powerpoint/2010/main" val="10539680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389715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smtClean="0"/>
              <a:t>Deep Learning</a:t>
            </a:r>
          </a:p>
          <a:p>
            <a:endParaRPr lang="en-US" dirty="0" smtClean="0"/>
          </a:p>
          <a:p>
            <a:r>
              <a:rPr lang="en-US" sz="1200" dirty="0" smtClean="0"/>
              <a:t>Biologically inspired by the brain and neurons</a:t>
            </a:r>
          </a:p>
          <a:p>
            <a:endParaRPr lang="en-US" sz="1200" dirty="0" smtClean="0"/>
          </a:p>
          <a:p>
            <a:r>
              <a:rPr lang="en-US" sz="1200" dirty="0" smtClean="0"/>
              <a:t>Deep Learning are stacked Layers of Neural Layers</a:t>
            </a:r>
          </a:p>
          <a:p>
            <a:r>
              <a:rPr lang="en-US" sz="1200" dirty="0" smtClean="0"/>
              <a:t>Neural layers</a:t>
            </a:r>
          </a:p>
          <a:p>
            <a:endParaRPr lang="en-US" sz="1200" dirty="0" smtClean="0"/>
          </a:p>
          <a:p>
            <a:endParaRPr lang="en-US" dirty="0" smtClean="0"/>
          </a:p>
          <a:p>
            <a:endParaRPr lang="en-US" dirty="0" smtClean="0"/>
          </a:p>
          <a:p>
            <a:endParaRPr lang="en-US" dirty="0" smtClean="0"/>
          </a:p>
          <a:p>
            <a:r>
              <a:rPr lang="en-US" dirty="0" smtClean="0"/>
              <a:t>https</a:t>
            </a:r>
            <a:r>
              <a:rPr lang="en-US" dirty="0"/>
              <a:t>://</a:t>
            </a:r>
            <a:r>
              <a:rPr lang="en-US" dirty="0" err="1"/>
              <a:t>en.wikipedia.org</a:t>
            </a:r>
            <a:r>
              <a:rPr lang="en-US" dirty="0"/>
              <a:t>/wiki/</a:t>
            </a:r>
            <a:r>
              <a:rPr lang="en-US" dirty="0" err="1"/>
              <a:t>Turing_test</a:t>
            </a:r>
            <a:endParaRPr lang="en-US" dirty="0"/>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sng" kern="1200" dirty="0">
                <a:solidFill>
                  <a:schemeClr val="tx1"/>
                </a:solidFill>
                <a:effectLst/>
                <a:latin typeface="+mn-lt"/>
                <a:ea typeface="+mn-ea"/>
                <a:cs typeface="+mn-cs"/>
                <a:hlinkClick r:id="rId3"/>
              </a:rPr>
              <a:t>Frank Rosenblatt’s </a:t>
            </a:r>
            <a:r>
              <a:rPr lang="en-US" sz="1200" b="1" i="0" u="sng" kern="1200" dirty="0">
                <a:solidFill>
                  <a:schemeClr val="tx1"/>
                </a:solidFill>
                <a:effectLst/>
                <a:latin typeface="+mn-lt"/>
                <a:ea typeface="+mn-ea"/>
                <a:cs typeface="+mn-cs"/>
                <a:hlinkClick r:id="rId3"/>
              </a:rPr>
              <a:t>Perceptron</a:t>
            </a:r>
            <a:endParaRPr lang="en-US" dirty="0"/>
          </a:p>
          <a:p>
            <a:r>
              <a:rPr lang="en-US" dirty="0"/>
              <a:t>http://</a:t>
            </a:r>
            <a:r>
              <a:rPr lang="en-US" dirty="0" err="1"/>
              <a:t>psycnet.apa.org</a:t>
            </a:r>
            <a:r>
              <a:rPr lang="en-US" dirty="0"/>
              <a:t>/</a:t>
            </a:r>
            <a:r>
              <a:rPr lang="en-US" dirty="0" err="1"/>
              <a:t>index.cfm?fa</a:t>
            </a:r>
            <a:r>
              <a:rPr lang="en-US" dirty="0"/>
              <a:t>=</a:t>
            </a:r>
            <a:r>
              <a:rPr lang="en-US" dirty="0" err="1"/>
              <a:t>buy.optionToBuy&amp;id</a:t>
            </a:r>
            <a:r>
              <a:rPr lang="en-US" dirty="0"/>
              <a:t>=1959-09865-001</a:t>
            </a:r>
          </a:p>
          <a:p>
            <a:r>
              <a:rPr lang="en-US" sz="1200" b="0" i="0" kern="1200" dirty="0">
                <a:solidFill>
                  <a:schemeClr val="tx1"/>
                </a:solidFill>
                <a:effectLst/>
                <a:latin typeface="+mn-lt"/>
                <a:ea typeface="+mn-ea"/>
                <a:cs typeface="+mn-cs"/>
              </a:rPr>
              <a:t>A psychologist, Rosenblatt conceived of the </a:t>
            </a:r>
            <a:r>
              <a:rPr lang="en-US" sz="1200" b="0" i="0" kern="1200" dirty="0" err="1">
                <a:solidFill>
                  <a:schemeClr val="tx1"/>
                </a:solidFill>
                <a:effectLst/>
                <a:latin typeface="+mn-lt"/>
                <a:ea typeface="+mn-ea"/>
                <a:cs typeface="+mn-cs"/>
              </a:rPr>
              <a:t>Percetron</a:t>
            </a:r>
            <a:r>
              <a:rPr lang="en-US" sz="1200" b="0" i="0" kern="1200" dirty="0">
                <a:solidFill>
                  <a:schemeClr val="tx1"/>
                </a:solidFill>
                <a:effectLst/>
                <a:latin typeface="+mn-lt"/>
                <a:ea typeface="+mn-ea"/>
                <a:cs typeface="+mn-cs"/>
              </a:rPr>
              <a:t> as a simplified mathematical model of how the neurons in our brains operate: it takes a set of binary inputs (nearby neurons), multiplies each input by a continuous valued weight (the synapse strength to each nearby neuron), and thresholds the sum of these weighted inputs to output a 1 if the sum is big enough and otherwise a 0 (in the same way neurons either fire or do not). Most of the inputs to a Perceptron are either some data or the output of another Perceptron, but an extra detail is that </a:t>
            </a:r>
            <a:r>
              <a:rPr lang="en-US" sz="1200" b="0" i="0" kern="1200" dirty="0" err="1">
                <a:solidFill>
                  <a:schemeClr val="tx1"/>
                </a:solidFill>
                <a:effectLst/>
                <a:latin typeface="+mn-lt"/>
                <a:ea typeface="+mn-ea"/>
                <a:cs typeface="+mn-cs"/>
              </a:rPr>
              <a:t>Perceptrons</a:t>
            </a:r>
            <a:r>
              <a:rPr lang="en-US" sz="1200" b="0" i="0" kern="1200" dirty="0">
                <a:solidFill>
                  <a:schemeClr val="tx1"/>
                </a:solidFill>
                <a:effectLst/>
                <a:latin typeface="+mn-lt"/>
                <a:ea typeface="+mn-ea"/>
                <a:cs typeface="+mn-cs"/>
              </a:rPr>
              <a:t> also have one special ‘bias’ input, which just has a value of 1 and basically ensures that more functions are computable with the same input by being able to offset the summed value. This model of the neuron built on the work of Warren McCulloch and Walter Pitts </a:t>
            </a:r>
            <a:r>
              <a:rPr lang="en-US" sz="1200" b="0" i="0" u="sng" kern="1200" dirty="0">
                <a:solidFill>
                  <a:schemeClr val="tx1"/>
                </a:solidFill>
                <a:effectLst/>
                <a:latin typeface="+mn-lt"/>
                <a:ea typeface="+mn-ea"/>
                <a:cs typeface="+mn-cs"/>
                <a:hlinkClick r:id="rId4"/>
              </a:rPr>
              <a:t>Mcculoch-Pitts</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 who showed that a neuron model that sums binary inputs and outputs a 1 if the sum exceeds a certain threshold value, and otherwise outputs a 0, can model the basic OR/AND/NOT functions. This, in the early days of AI, was a big deal - the predominant thought at the time was that making computers able to perform formal logical reasoning would essentially solve AI</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Biological motivation and connections</a:t>
            </a:r>
          </a:p>
          <a:p>
            <a:r>
              <a:rPr lang="en-US" sz="1200" b="0" i="0" kern="1200" dirty="0">
                <a:solidFill>
                  <a:schemeClr val="tx1"/>
                </a:solidFill>
                <a:effectLst/>
                <a:latin typeface="+mn-lt"/>
                <a:ea typeface="+mn-ea"/>
                <a:cs typeface="+mn-cs"/>
              </a:rPr>
              <a:t>The basic computational unit of the brain is a </a:t>
            </a:r>
            <a:r>
              <a:rPr lang="en-US" sz="1200" b="1" i="0" kern="1200" dirty="0">
                <a:solidFill>
                  <a:schemeClr val="tx1"/>
                </a:solidFill>
                <a:effectLst/>
                <a:latin typeface="+mn-lt"/>
                <a:ea typeface="+mn-ea"/>
                <a:cs typeface="+mn-cs"/>
              </a:rPr>
              <a:t>neuron</a:t>
            </a:r>
            <a:r>
              <a:rPr lang="en-US" sz="1200" b="0" i="0" kern="1200" dirty="0">
                <a:solidFill>
                  <a:schemeClr val="tx1"/>
                </a:solidFill>
                <a:effectLst/>
                <a:latin typeface="+mn-lt"/>
                <a:ea typeface="+mn-ea"/>
                <a:cs typeface="+mn-cs"/>
              </a:rPr>
              <a:t>. Approximately 86 billion neurons can be found in the human nervous system and they are connected with approximately 10^14 - 10^15 </a:t>
            </a:r>
            <a:r>
              <a:rPr lang="en-US" sz="1200" b="1" i="0" kern="1200" dirty="0">
                <a:solidFill>
                  <a:schemeClr val="tx1"/>
                </a:solidFill>
                <a:effectLst/>
                <a:latin typeface="+mn-lt"/>
                <a:ea typeface="+mn-ea"/>
                <a:cs typeface="+mn-cs"/>
              </a:rPr>
              <a:t>synapses</a:t>
            </a:r>
            <a:r>
              <a:rPr lang="en-US" sz="1200" b="0" i="0" kern="1200" dirty="0">
                <a:solidFill>
                  <a:schemeClr val="tx1"/>
                </a:solidFill>
                <a:effectLst/>
                <a:latin typeface="+mn-lt"/>
                <a:ea typeface="+mn-ea"/>
                <a:cs typeface="+mn-cs"/>
              </a:rPr>
              <a:t>. The diagram below shows a cartoon drawing of a biological neuron (left) and a common mathematical model (right). Each neuron receives input signals from its </a:t>
            </a:r>
            <a:r>
              <a:rPr lang="en-US" sz="1200" b="1" i="0" kern="1200" dirty="0">
                <a:solidFill>
                  <a:schemeClr val="tx1"/>
                </a:solidFill>
                <a:effectLst/>
                <a:latin typeface="+mn-lt"/>
                <a:ea typeface="+mn-ea"/>
                <a:cs typeface="+mn-cs"/>
              </a:rPr>
              <a:t>dendrites</a:t>
            </a:r>
            <a:r>
              <a:rPr lang="en-US" sz="1200" b="0" i="0" kern="1200" dirty="0">
                <a:solidFill>
                  <a:schemeClr val="tx1"/>
                </a:solidFill>
                <a:effectLst/>
                <a:latin typeface="+mn-lt"/>
                <a:ea typeface="+mn-ea"/>
                <a:cs typeface="+mn-cs"/>
              </a:rPr>
              <a:t> and produces output signals along its (single) </a:t>
            </a:r>
            <a:r>
              <a:rPr lang="en-US" sz="1200" b="1" i="0" kern="1200" dirty="0">
                <a:solidFill>
                  <a:schemeClr val="tx1"/>
                </a:solidFill>
                <a:effectLst/>
                <a:latin typeface="+mn-lt"/>
                <a:ea typeface="+mn-ea"/>
                <a:cs typeface="+mn-cs"/>
              </a:rPr>
              <a:t>axon</a:t>
            </a:r>
            <a:r>
              <a:rPr lang="en-US" sz="1200" b="0" i="0" kern="1200" dirty="0">
                <a:solidFill>
                  <a:schemeClr val="tx1"/>
                </a:solidFill>
                <a:effectLst/>
                <a:latin typeface="+mn-lt"/>
                <a:ea typeface="+mn-ea"/>
                <a:cs typeface="+mn-cs"/>
              </a:rPr>
              <a:t>. The axon eventually branches out and connects via synapses to dendrites of other neurons. In the computational model of a neuron, the signals that travel along the axons (e.g. </a:t>
            </a:r>
            <a:r>
              <a:rPr lang="en-US" sz="1200" b="0" i="0" u="none" strike="noStrike" kern="1200" dirty="0">
                <a:solidFill>
                  <a:schemeClr val="tx1"/>
                </a:solidFill>
                <a:effectLst/>
                <a:latin typeface="+mn-lt"/>
                <a:ea typeface="+mn-ea"/>
                <a:cs typeface="+mn-cs"/>
              </a:rPr>
              <a:t>x0x0</a:t>
            </a:r>
            <a:r>
              <a:rPr lang="en-US" sz="1200" b="0" i="0" kern="1200" dirty="0">
                <a:solidFill>
                  <a:schemeClr val="tx1"/>
                </a:solidFill>
                <a:effectLst/>
                <a:latin typeface="+mn-lt"/>
                <a:ea typeface="+mn-ea"/>
                <a:cs typeface="+mn-cs"/>
              </a:rPr>
              <a:t>) interact multiplicatively (e.g. </a:t>
            </a:r>
            <a:r>
              <a:rPr lang="en-US" sz="1200" b="0" i="0" u="none" strike="noStrike" kern="1200" dirty="0">
                <a:solidFill>
                  <a:schemeClr val="tx1"/>
                </a:solidFill>
                <a:effectLst/>
                <a:latin typeface="+mn-lt"/>
                <a:ea typeface="+mn-ea"/>
                <a:cs typeface="+mn-cs"/>
              </a:rPr>
              <a:t>w0x0w0x0</a:t>
            </a:r>
            <a:r>
              <a:rPr lang="en-US" sz="1200" b="0" i="0" kern="1200" dirty="0">
                <a:solidFill>
                  <a:schemeClr val="tx1"/>
                </a:solidFill>
                <a:effectLst/>
                <a:latin typeface="+mn-lt"/>
                <a:ea typeface="+mn-ea"/>
                <a:cs typeface="+mn-cs"/>
              </a:rPr>
              <a:t>) with the dendrites of the other neuron based on the synaptic strength at that synapse (e.g. </a:t>
            </a:r>
            <a:r>
              <a:rPr lang="en-US" sz="1200" b="0" i="0" u="none" strike="noStrike" kern="1200" dirty="0">
                <a:solidFill>
                  <a:schemeClr val="tx1"/>
                </a:solidFill>
                <a:effectLst/>
                <a:latin typeface="+mn-lt"/>
                <a:ea typeface="+mn-ea"/>
                <a:cs typeface="+mn-cs"/>
              </a:rPr>
              <a:t>w0w0</a:t>
            </a:r>
            <a:r>
              <a:rPr lang="en-US" sz="1200" b="0" i="0" kern="1200" dirty="0">
                <a:solidFill>
                  <a:schemeClr val="tx1"/>
                </a:solidFill>
                <a:effectLst/>
                <a:latin typeface="+mn-lt"/>
                <a:ea typeface="+mn-ea"/>
                <a:cs typeface="+mn-cs"/>
              </a:rPr>
              <a:t>). The idea is that the synaptic strengths (the weights </a:t>
            </a:r>
            <a:r>
              <a:rPr lang="en-US" sz="1200" b="0" i="0" u="none" strike="noStrike" kern="1200" dirty="0" err="1">
                <a:solidFill>
                  <a:schemeClr val="tx1"/>
                </a:solidFill>
                <a:effectLst/>
                <a:latin typeface="+mn-lt"/>
                <a:ea typeface="+mn-ea"/>
                <a:cs typeface="+mn-cs"/>
              </a:rPr>
              <a:t>ww</a:t>
            </a:r>
            <a:r>
              <a:rPr lang="en-US" sz="1200" b="0" i="0" kern="1200" dirty="0">
                <a:solidFill>
                  <a:schemeClr val="tx1"/>
                </a:solidFill>
                <a:effectLst/>
                <a:latin typeface="+mn-lt"/>
                <a:ea typeface="+mn-ea"/>
                <a:cs typeface="+mn-cs"/>
              </a:rPr>
              <a:t>) are learnable and control the strength of influence (and its direction: </a:t>
            </a:r>
            <a:r>
              <a:rPr lang="en-US" sz="1200" b="0" i="0" kern="1200" dirty="0" err="1">
                <a:solidFill>
                  <a:schemeClr val="tx1"/>
                </a:solidFill>
                <a:effectLst/>
                <a:latin typeface="+mn-lt"/>
                <a:ea typeface="+mn-ea"/>
                <a:cs typeface="+mn-cs"/>
              </a:rPr>
              <a:t>excitory</a:t>
            </a:r>
            <a:r>
              <a:rPr lang="en-US" sz="1200" b="0" i="0" kern="1200" dirty="0">
                <a:solidFill>
                  <a:schemeClr val="tx1"/>
                </a:solidFill>
                <a:effectLst/>
                <a:latin typeface="+mn-lt"/>
                <a:ea typeface="+mn-ea"/>
                <a:cs typeface="+mn-cs"/>
              </a:rPr>
              <a:t> (positive weight) or inhibitory (negative weight)) of one neuron on another. In the basic model, the dendrites carry the signal to the cell body where they all get summed. If the final sum is above a certain threshold, the neuron can </a:t>
            </a:r>
            <a:r>
              <a:rPr lang="en-US" sz="1200" b="0" i="1" kern="1200" dirty="0">
                <a:solidFill>
                  <a:schemeClr val="tx1"/>
                </a:solidFill>
                <a:effectLst/>
                <a:latin typeface="+mn-lt"/>
                <a:ea typeface="+mn-ea"/>
                <a:cs typeface="+mn-cs"/>
              </a:rPr>
              <a:t>fire</a:t>
            </a:r>
            <a:r>
              <a:rPr lang="en-US" sz="1200" b="0" i="0" kern="1200" dirty="0">
                <a:solidFill>
                  <a:schemeClr val="tx1"/>
                </a:solidFill>
                <a:effectLst/>
                <a:latin typeface="+mn-lt"/>
                <a:ea typeface="+mn-ea"/>
                <a:cs typeface="+mn-cs"/>
              </a:rPr>
              <a:t>, sending a spike along its axon. In the computational model, we assume that the precise timings of the spikes do not matter, and that only the frequency of the firing communicates information. Based on this </a:t>
            </a:r>
            <a:r>
              <a:rPr lang="en-US" sz="1200" b="0" i="1" kern="1200" dirty="0">
                <a:solidFill>
                  <a:schemeClr val="tx1"/>
                </a:solidFill>
                <a:effectLst/>
                <a:latin typeface="+mn-lt"/>
                <a:ea typeface="+mn-ea"/>
                <a:cs typeface="+mn-cs"/>
              </a:rPr>
              <a:t>rate code</a:t>
            </a:r>
            <a:r>
              <a:rPr lang="en-US" sz="1200" b="0" i="0" kern="1200" dirty="0">
                <a:solidFill>
                  <a:schemeClr val="tx1"/>
                </a:solidFill>
                <a:effectLst/>
                <a:latin typeface="+mn-lt"/>
                <a:ea typeface="+mn-ea"/>
                <a:cs typeface="+mn-cs"/>
              </a:rPr>
              <a:t> interpretation, we model the </a:t>
            </a:r>
            <a:r>
              <a:rPr lang="en-US" sz="1200" b="0" i="1" kern="1200" dirty="0">
                <a:solidFill>
                  <a:schemeClr val="tx1"/>
                </a:solidFill>
                <a:effectLst/>
                <a:latin typeface="+mn-lt"/>
                <a:ea typeface="+mn-ea"/>
                <a:cs typeface="+mn-cs"/>
              </a:rPr>
              <a:t>firing rate</a:t>
            </a:r>
            <a:r>
              <a:rPr lang="en-US" sz="1200" b="0" i="0" kern="1200" dirty="0">
                <a:solidFill>
                  <a:schemeClr val="tx1"/>
                </a:solidFill>
                <a:effectLst/>
                <a:latin typeface="+mn-lt"/>
                <a:ea typeface="+mn-ea"/>
                <a:cs typeface="+mn-cs"/>
              </a:rPr>
              <a:t> of the neuron with an </a:t>
            </a:r>
            <a:r>
              <a:rPr lang="en-US" sz="1200" b="1" i="0" kern="1200" dirty="0">
                <a:solidFill>
                  <a:schemeClr val="tx1"/>
                </a:solidFill>
                <a:effectLst/>
                <a:latin typeface="+mn-lt"/>
                <a:ea typeface="+mn-ea"/>
                <a:cs typeface="+mn-cs"/>
              </a:rPr>
              <a:t>activation function</a:t>
            </a:r>
            <a:r>
              <a:rPr lang="en-US" sz="1200" b="0" i="0"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ff</a:t>
            </a:r>
            <a:r>
              <a:rPr lang="en-US" sz="1200" b="0" i="0" kern="1200" dirty="0">
                <a:solidFill>
                  <a:schemeClr val="tx1"/>
                </a:solidFill>
                <a:effectLst/>
                <a:latin typeface="+mn-lt"/>
                <a:ea typeface="+mn-ea"/>
                <a:cs typeface="+mn-cs"/>
              </a:rPr>
              <a:t>, which represents the frequency of the spikes along the axon. Historically, a common choice of activation function is the </a:t>
            </a:r>
            <a:r>
              <a:rPr lang="en-US" sz="1200" b="1" i="0" kern="1200" dirty="0">
                <a:solidFill>
                  <a:schemeClr val="tx1"/>
                </a:solidFill>
                <a:effectLst/>
                <a:latin typeface="+mn-lt"/>
                <a:ea typeface="+mn-ea"/>
                <a:cs typeface="+mn-cs"/>
              </a:rPr>
              <a:t>sigmoid function</a:t>
            </a:r>
            <a:r>
              <a:rPr lang="en-US" sz="1200" b="0" i="0" kern="1200" dirty="0">
                <a:solidFill>
                  <a:schemeClr val="tx1"/>
                </a:solidFill>
                <a:effectLst/>
                <a:latin typeface="+mn-lt"/>
                <a:ea typeface="+mn-ea"/>
                <a:cs typeface="+mn-cs"/>
              </a:rPr>
              <a:t> </a:t>
            </a:r>
            <a:r>
              <a:rPr lang="en-US" sz="1200" b="0" i="0" u="none" strike="noStrike" kern="1200" dirty="0" err="1" smtClean="0">
                <a:solidFill>
                  <a:schemeClr val="tx1"/>
                </a:solidFill>
                <a:effectLst/>
                <a:latin typeface="+mn-lt"/>
                <a:ea typeface="+mn-ea"/>
                <a:cs typeface="+mn-cs"/>
              </a:rPr>
              <a:t>σ</a:t>
            </a:r>
            <a:r>
              <a:rPr lang="en-US" sz="1200" b="0" i="0" kern="1200" dirty="0">
                <a:solidFill>
                  <a:schemeClr val="tx1"/>
                </a:solidFill>
                <a:effectLst/>
                <a:latin typeface="+mn-lt"/>
                <a:ea typeface="+mn-ea"/>
                <a:cs typeface="+mn-cs"/>
              </a:rPr>
              <a:t>, since it takes a real-valued input (the signal strength after the sum) and squashes it to range between 0 and 1. We will see details of these activation functions later in this section.</a:t>
            </a:r>
          </a:p>
          <a:p>
            <a:endParaRPr lang="en-US" dirty="0"/>
          </a:p>
        </p:txBody>
      </p:sp>
      <p:sp>
        <p:nvSpPr>
          <p:cNvPr id="4" name="Slide Number Placeholder 3"/>
          <p:cNvSpPr>
            <a:spLocks noGrp="1"/>
          </p:cNvSpPr>
          <p:nvPr>
            <p:ph type="sldNum" sz="quarter" idx="10"/>
          </p:nvPr>
        </p:nvSpPr>
        <p:spPr/>
        <p:txBody>
          <a:bodyPr/>
          <a:lstStyle/>
          <a:p>
            <a:fld id="{E9584EBF-07BF-B54E-87BD-A4038F24E3DC}" type="slidenum">
              <a:rPr lang="en-US" smtClean="0"/>
              <a:t>5</a:t>
            </a:fld>
            <a:endParaRPr lang="en-US"/>
          </a:p>
        </p:txBody>
      </p:sp>
    </p:spTree>
    <p:extLst>
      <p:ext uri="{BB962C8B-B14F-4D97-AF65-F5344CB8AC3E}">
        <p14:creationId xmlns:p14="http://schemas.microsoft.com/office/powerpoint/2010/main" val="1950500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6489944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The idea of creating a ‘thinking’ machine is at least as old as modern computing, if not </a:t>
            </a:r>
            <a:r>
              <a:rPr lang="en-US" sz="1200" b="0" i="0" u="none" strike="noStrike" kern="1200" dirty="0" smtClean="0">
                <a:solidFill>
                  <a:schemeClr val="tx1"/>
                </a:solidFill>
                <a:effectLst/>
                <a:latin typeface="+mn-lt"/>
                <a:ea typeface="+mn-ea"/>
                <a:cs typeface="+mn-cs"/>
                <a:hlinkClick r:id="rId3"/>
              </a:rPr>
              <a:t>even</a:t>
            </a:r>
            <a:r>
              <a:rPr lang="en-US" sz="1200" b="0" i="0" kern="1200" dirty="0" smtClean="0">
                <a:solidFill>
                  <a:schemeClr val="tx1"/>
                </a:solidFill>
                <a:effectLst/>
                <a:latin typeface="+mn-lt"/>
                <a:ea typeface="+mn-ea"/>
                <a:cs typeface="+mn-cs"/>
              </a:rPr>
              <a:t> </a:t>
            </a:r>
            <a:r>
              <a:rPr lang="en-US" sz="1200" b="0" i="0" u="none" strike="noStrike" kern="1200" dirty="0" smtClean="0">
                <a:solidFill>
                  <a:schemeClr val="tx1"/>
                </a:solidFill>
                <a:effectLst/>
                <a:latin typeface="+mn-lt"/>
                <a:ea typeface="+mn-ea"/>
                <a:cs typeface="+mn-cs"/>
                <a:hlinkClick r:id="rId4"/>
              </a:rPr>
              <a:t>older</a:t>
            </a:r>
            <a:r>
              <a:rPr lang="en-US" sz="1200" b="0" i="0" kern="1200" dirty="0" smtClean="0">
                <a:solidFill>
                  <a:schemeClr val="tx1"/>
                </a:solidFill>
                <a:effectLst/>
                <a:latin typeface="+mn-lt"/>
                <a:ea typeface="+mn-ea"/>
                <a:cs typeface="+mn-cs"/>
              </a:rPr>
              <a:t>. </a:t>
            </a:r>
          </a:p>
          <a:p>
            <a:r>
              <a:rPr lang="en-US" sz="1200" b="0" i="0" kern="1200" dirty="0" smtClean="0">
                <a:solidFill>
                  <a:schemeClr val="tx1"/>
                </a:solidFill>
                <a:effectLst/>
                <a:latin typeface="+mn-lt"/>
                <a:ea typeface="+mn-ea"/>
                <a:cs typeface="+mn-cs"/>
              </a:rPr>
              <a:t>Alan Turing in his seminal paper </a:t>
            </a:r>
            <a:r>
              <a:rPr lang="en-US" sz="1200" b="0" i="0" u="none" strike="noStrike" kern="1200" dirty="0" smtClean="0">
                <a:solidFill>
                  <a:schemeClr val="tx1"/>
                </a:solidFill>
                <a:effectLst/>
                <a:latin typeface="+mn-lt"/>
                <a:ea typeface="+mn-ea"/>
                <a:cs typeface="+mn-cs"/>
                <a:hlinkClick r:id="rId5"/>
              </a:rPr>
              <a:t>‘Computing Machinery and Intelligence’</a:t>
            </a:r>
            <a:r>
              <a:rPr lang="en-US" sz="1200" b="0" i="0" kern="1200" dirty="0" smtClean="0">
                <a:solidFill>
                  <a:schemeClr val="tx1"/>
                </a:solidFill>
                <a:effectLst/>
                <a:latin typeface="+mn-lt"/>
                <a:ea typeface="+mn-ea"/>
                <a:cs typeface="+mn-cs"/>
              </a:rPr>
              <a:t> laid out several criteria to asses whether a machine could be said be intelligent, which has since become known as the </a:t>
            </a:r>
            <a:r>
              <a:rPr lang="en-US" sz="1200" b="0" i="0" u="none" strike="noStrike" kern="1200" dirty="0" smtClean="0">
                <a:solidFill>
                  <a:schemeClr val="tx1"/>
                </a:solidFill>
                <a:effectLst/>
                <a:latin typeface="+mn-lt"/>
                <a:ea typeface="+mn-ea"/>
                <a:cs typeface="+mn-cs"/>
                <a:hlinkClick r:id="rId6"/>
              </a:rPr>
              <a:t>‘Turing test’</a:t>
            </a:r>
            <a:r>
              <a:rPr lang="en-US" sz="1200" b="0" i="0" kern="1200" dirty="0" smtClean="0">
                <a:solidFill>
                  <a:schemeClr val="tx1"/>
                </a:solidFill>
                <a:effectLst/>
                <a:latin typeface="+mn-lt"/>
                <a:ea typeface="+mn-ea"/>
                <a:cs typeface="+mn-cs"/>
              </a:rPr>
              <a:t>.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For some great explorations on variants of the Turing test, check-out Brain Christian’s book detailing his adventures with the </a:t>
            </a:r>
            <a:r>
              <a:rPr lang="en-US" sz="1200" b="0" i="0" u="none" strike="noStrike" kern="1200" dirty="0" smtClean="0">
                <a:solidFill>
                  <a:schemeClr val="tx1"/>
                </a:solidFill>
                <a:effectLst/>
                <a:latin typeface="+mn-lt"/>
                <a:ea typeface="+mn-ea"/>
                <a:cs typeface="+mn-cs"/>
                <a:hlinkClick r:id="rId7"/>
              </a:rPr>
              <a:t>Loebner Prize</a:t>
            </a:r>
            <a:r>
              <a:rPr lang="en-US" sz="1200" b="0" i="0" kern="1200" dirty="0" smtClean="0">
                <a:solidFill>
                  <a:schemeClr val="tx1"/>
                </a:solidFill>
                <a:effectLst/>
                <a:latin typeface="+mn-lt"/>
                <a:ea typeface="+mn-ea"/>
                <a:cs typeface="+mn-cs"/>
              </a:rPr>
              <a:t> entitled </a:t>
            </a:r>
            <a:r>
              <a:rPr lang="en-US" sz="1200" b="0" i="1" u="none" strike="noStrike" kern="1200" dirty="0" smtClean="0">
                <a:solidFill>
                  <a:schemeClr val="tx1"/>
                </a:solidFill>
                <a:effectLst/>
                <a:latin typeface="+mn-lt"/>
                <a:ea typeface="+mn-ea"/>
                <a:cs typeface="+mn-cs"/>
                <a:hlinkClick r:id="rId8"/>
              </a:rPr>
              <a:t>The Most Human Human</a:t>
            </a:r>
            <a:r>
              <a:rPr lang="en-US" sz="1200" b="0" i="0" kern="1200" dirty="0" smtClean="0">
                <a:solidFill>
                  <a:schemeClr val="tx1"/>
                </a:solidFill>
                <a:effectLst/>
                <a:latin typeface="+mn-lt"/>
                <a:ea typeface="+mn-ea"/>
                <a:cs typeface="+mn-cs"/>
              </a:rPr>
              <a:t> or check the amazing, dramatized version in </a:t>
            </a:r>
            <a:r>
              <a:rPr lang="en-US" sz="1200" b="0" i="0" u="none" strike="noStrike" kern="1200" dirty="0" smtClean="0">
                <a:solidFill>
                  <a:schemeClr val="tx1"/>
                </a:solidFill>
                <a:effectLst/>
                <a:latin typeface="+mn-lt"/>
                <a:ea typeface="+mn-ea"/>
                <a:cs typeface="+mn-cs"/>
                <a:hlinkClick r:id="rId9"/>
              </a:rPr>
              <a:t>Ex-machina</a:t>
            </a:r>
            <a:r>
              <a:rPr lang="en-US" sz="1200" b="0" i="0" kern="1200" dirty="0" smtClean="0">
                <a:solidFill>
                  <a:schemeClr val="tx1"/>
                </a:solidFill>
                <a:effectLst/>
                <a:latin typeface="+mn-lt"/>
                <a:ea typeface="+mn-ea"/>
                <a:cs typeface="+mn-cs"/>
              </a:rPr>
              <a:t>.</a:t>
            </a:r>
          </a:p>
          <a:p>
            <a:endParaRPr lang="en-US" sz="1200" b="0"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Alan Turing</a:t>
            </a:r>
            <a:r>
              <a:rPr lang="en-US" sz="1200" b="0" i="0" kern="1200" dirty="0" smtClean="0">
                <a:solidFill>
                  <a:schemeClr val="tx1"/>
                </a:solidFill>
                <a:effectLst/>
                <a:latin typeface="+mn-lt"/>
                <a:ea typeface="+mn-ea"/>
                <a:cs typeface="+mn-cs"/>
              </a:rPr>
              <a:t>[</a:t>
            </a:r>
            <a:r>
              <a:rPr lang="en-US" sz="1200" b="0" i="0" u="none" strike="noStrike" kern="1200" dirty="0" smtClean="0">
                <a:solidFill>
                  <a:schemeClr val="tx1"/>
                </a:solidFill>
                <a:effectLst/>
                <a:latin typeface="+mn-lt"/>
                <a:ea typeface="+mn-ea"/>
                <a:cs typeface="+mn-cs"/>
                <a:hlinkClick r:id="rId10" tooltip="Edit section: Alan Turing"/>
              </a:rPr>
              <a:t>edit</a:t>
            </a:r>
            <a:r>
              <a:rPr lang="en-US" sz="1200" b="0" i="0" kern="1200" dirty="0" smtClean="0">
                <a:solidFill>
                  <a:schemeClr val="tx1"/>
                </a:solidFill>
                <a:effectLst/>
                <a:latin typeface="+mn-lt"/>
                <a:ea typeface="+mn-ea"/>
                <a:cs typeface="+mn-cs"/>
              </a:rPr>
              <a:t>]</a:t>
            </a:r>
            <a:endParaRPr lang="en-US" sz="1200" b="1"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Researchers in the United Kingdom had been exploring "machine intelligence" for up to ten years prior to the founding of the field of artificial intelligence (</a:t>
            </a:r>
            <a:r>
              <a:rPr lang="en-US" sz="1200" b="0" i="0" u="none" strike="noStrike" kern="1200" dirty="0" smtClean="0">
                <a:solidFill>
                  <a:schemeClr val="tx1"/>
                </a:solidFill>
                <a:effectLst/>
                <a:latin typeface="+mn-lt"/>
                <a:ea typeface="+mn-ea"/>
                <a:cs typeface="+mn-cs"/>
                <a:hlinkClick r:id="rId11" tooltip="Artificial intelligence"/>
              </a:rPr>
              <a:t>AI</a:t>
            </a:r>
            <a:r>
              <a:rPr lang="en-US" sz="1200" b="0" i="0" kern="1200" dirty="0" smtClean="0">
                <a:solidFill>
                  <a:schemeClr val="tx1"/>
                </a:solidFill>
                <a:effectLst/>
                <a:latin typeface="+mn-lt"/>
                <a:ea typeface="+mn-ea"/>
                <a:cs typeface="+mn-cs"/>
              </a:rPr>
              <a:t>) research in 1956.</a:t>
            </a:r>
            <a:r>
              <a:rPr lang="en-US" sz="1200" b="0" i="0" u="none" strike="noStrike" kern="1200" baseline="30000" dirty="0" smtClean="0">
                <a:solidFill>
                  <a:schemeClr val="tx1"/>
                </a:solidFill>
                <a:effectLst/>
                <a:latin typeface="+mn-lt"/>
                <a:ea typeface="+mn-ea"/>
                <a:cs typeface="+mn-cs"/>
                <a:hlinkClick r:id="rId12"/>
              </a:rPr>
              <a:t>[14]</a:t>
            </a:r>
            <a:r>
              <a:rPr lang="en-US" sz="1200" b="0" i="0" kern="1200" dirty="0" smtClean="0">
                <a:solidFill>
                  <a:schemeClr val="tx1"/>
                </a:solidFill>
                <a:effectLst/>
                <a:latin typeface="+mn-lt"/>
                <a:ea typeface="+mn-ea"/>
                <a:cs typeface="+mn-cs"/>
              </a:rPr>
              <a:t> It was a common topic among the members of the </a:t>
            </a:r>
            <a:r>
              <a:rPr lang="en-US" sz="1200" b="0" i="0" u="none" strike="noStrike" kern="1200" dirty="0" smtClean="0">
                <a:solidFill>
                  <a:schemeClr val="tx1"/>
                </a:solidFill>
                <a:effectLst/>
                <a:latin typeface="+mn-lt"/>
                <a:ea typeface="+mn-ea"/>
                <a:cs typeface="+mn-cs"/>
                <a:hlinkClick r:id="rId13" tooltip="Ratio Club"/>
              </a:rPr>
              <a:t>Ratio Club</a:t>
            </a:r>
            <a:r>
              <a:rPr lang="en-US" sz="1200" b="0" i="0" kern="1200" dirty="0" smtClean="0">
                <a:solidFill>
                  <a:schemeClr val="tx1"/>
                </a:solidFill>
                <a:effectLst/>
                <a:latin typeface="+mn-lt"/>
                <a:ea typeface="+mn-ea"/>
                <a:cs typeface="+mn-cs"/>
              </a:rPr>
              <a:t>, who were an informal group of British </a:t>
            </a:r>
            <a:r>
              <a:rPr lang="en-US" sz="1200" b="0" i="0" u="none" strike="noStrike" kern="1200" dirty="0" smtClean="0">
                <a:solidFill>
                  <a:schemeClr val="tx1"/>
                </a:solidFill>
                <a:effectLst/>
                <a:latin typeface="+mn-lt"/>
                <a:ea typeface="+mn-ea"/>
                <a:cs typeface="+mn-cs"/>
                <a:hlinkClick r:id="rId14" tooltip="Cybernetics"/>
              </a:rPr>
              <a:t>cybernetics</a:t>
            </a:r>
            <a:r>
              <a:rPr lang="en-US" sz="1200" b="0" i="0" kern="1200" dirty="0" smtClean="0">
                <a:solidFill>
                  <a:schemeClr val="tx1"/>
                </a:solidFill>
                <a:effectLst/>
                <a:latin typeface="+mn-lt"/>
                <a:ea typeface="+mn-ea"/>
                <a:cs typeface="+mn-cs"/>
              </a:rPr>
              <a:t> and </a:t>
            </a:r>
            <a:r>
              <a:rPr lang="en-US" sz="1200" b="0" i="0" u="none" strike="noStrike" kern="1200" dirty="0" smtClean="0">
                <a:solidFill>
                  <a:schemeClr val="tx1"/>
                </a:solidFill>
                <a:effectLst/>
                <a:latin typeface="+mn-lt"/>
                <a:ea typeface="+mn-ea"/>
                <a:cs typeface="+mn-cs"/>
                <a:hlinkClick r:id="rId15" tooltip="Electronics"/>
              </a:rPr>
              <a:t>electronics</a:t>
            </a:r>
            <a:r>
              <a:rPr lang="en-US" sz="1200" b="0" i="0" kern="1200" dirty="0" smtClean="0">
                <a:solidFill>
                  <a:schemeClr val="tx1"/>
                </a:solidFill>
                <a:effectLst/>
                <a:latin typeface="+mn-lt"/>
                <a:ea typeface="+mn-ea"/>
                <a:cs typeface="+mn-cs"/>
              </a:rPr>
              <a:t> researchers that included </a:t>
            </a:r>
            <a:r>
              <a:rPr lang="en-US" sz="1200" b="0" i="0" u="none" strike="noStrike" kern="1200" dirty="0" smtClean="0">
                <a:solidFill>
                  <a:schemeClr val="tx1"/>
                </a:solidFill>
                <a:effectLst/>
                <a:latin typeface="+mn-lt"/>
                <a:ea typeface="+mn-ea"/>
                <a:cs typeface="+mn-cs"/>
                <a:hlinkClick r:id="rId16" tooltip="Alan Turing"/>
              </a:rPr>
              <a:t>Alan Turing</a:t>
            </a:r>
            <a:r>
              <a:rPr lang="en-US" sz="1200" b="0" i="0" kern="1200" dirty="0" smtClean="0">
                <a:solidFill>
                  <a:schemeClr val="tx1"/>
                </a:solidFill>
                <a:effectLst/>
                <a:latin typeface="+mn-lt"/>
                <a:ea typeface="+mn-ea"/>
                <a:cs typeface="+mn-cs"/>
              </a:rPr>
              <a:t>, after whom the test is named.</a:t>
            </a:r>
            <a:r>
              <a:rPr lang="en-US" sz="1200" b="0" i="0" u="none" strike="noStrike" kern="1200" baseline="30000" dirty="0" smtClean="0">
                <a:solidFill>
                  <a:schemeClr val="tx1"/>
                </a:solidFill>
                <a:effectLst/>
                <a:latin typeface="+mn-lt"/>
                <a:ea typeface="+mn-ea"/>
                <a:cs typeface="+mn-cs"/>
                <a:hlinkClick r:id="rId17"/>
              </a:rPr>
              <a:t>[15]</a:t>
            </a:r>
            <a:endParaRPr lang="en-US" sz="1200" b="0" i="0" kern="1200" dirty="0" smtClean="0">
              <a:solidFill>
                <a:schemeClr val="tx1"/>
              </a:solidFill>
              <a:effectLst/>
              <a:latin typeface="+mn-lt"/>
              <a:ea typeface="+mn-ea"/>
              <a:cs typeface="+mn-cs"/>
            </a:endParaRPr>
          </a:p>
          <a:p>
            <a:r>
              <a:rPr lang="en-US" dirty="0" smtClean="0"/>
              <a:t/>
            </a:r>
            <a:br>
              <a:rPr lang="en-US" dirty="0" smtClean="0"/>
            </a:br>
            <a:r>
              <a:rPr lang="en-US" sz="1200" b="0" i="0" kern="1200" dirty="0" smtClean="0">
                <a:solidFill>
                  <a:schemeClr val="tx1"/>
                </a:solidFill>
                <a:effectLst/>
                <a:latin typeface="+mn-lt"/>
                <a:ea typeface="+mn-ea"/>
                <a:cs typeface="+mn-cs"/>
              </a:rPr>
              <a:t>Turing, in particular, had been tackling the notion of machine intelligence since at least 1941</a:t>
            </a:r>
            <a:r>
              <a:rPr lang="en-US" sz="1200" b="0" i="0" u="none" strike="noStrike" kern="1200" baseline="30000" dirty="0" smtClean="0">
                <a:solidFill>
                  <a:schemeClr val="tx1"/>
                </a:solidFill>
                <a:effectLst/>
                <a:latin typeface="+mn-lt"/>
                <a:ea typeface="+mn-ea"/>
                <a:cs typeface="+mn-cs"/>
                <a:hlinkClick r:id="rId18"/>
              </a:rPr>
              <a:t>[16]</a:t>
            </a:r>
            <a:r>
              <a:rPr lang="en-US" sz="1200" b="0" i="0" kern="1200" dirty="0" smtClean="0">
                <a:solidFill>
                  <a:schemeClr val="tx1"/>
                </a:solidFill>
                <a:effectLst/>
                <a:latin typeface="+mn-lt"/>
                <a:ea typeface="+mn-ea"/>
                <a:cs typeface="+mn-cs"/>
              </a:rPr>
              <a:t> and one of the earliest-known mentions of "computer intelligence" was made by him in 1947.</a:t>
            </a:r>
            <a:r>
              <a:rPr lang="en-US" sz="1200" b="0" i="0" u="none" strike="noStrike" kern="1200" baseline="30000" dirty="0" smtClean="0">
                <a:solidFill>
                  <a:schemeClr val="tx1"/>
                </a:solidFill>
                <a:effectLst/>
                <a:latin typeface="+mn-lt"/>
                <a:ea typeface="+mn-ea"/>
                <a:cs typeface="+mn-cs"/>
                <a:hlinkClick r:id="rId19"/>
              </a:rPr>
              <a:t>[17]</a:t>
            </a:r>
            <a:r>
              <a:rPr lang="en-US" sz="1200" b="0" i="0" kern="1200" dirty="0" smtClean="0">
                <a:solidFill>
                  <a:schemeClr val="tx1"/>
                </a:solidFill>
                <a:effectLst/>
                <a:latin typeface="+mn-lt"/>
                <a:ea typeface="+mn-ea"/>
                <a:cs typeface="+mn-cs"/>
              </a:rPr>
              <a:t> In Turing's report, "Intelligent Machinery",</a:t>
            </a:r>
            <a:r>
              <a:rPr lang="en-US" sz="1200" b="0" i="0" u="none" strike="noStrike" kern="1200" baseline="30000" dirty="0" smtClean="0">
                <a:solidFill>
                  <a:schemeClr val="tx1"/>
                </a:solidFill>
                <a:effectLst/>
                <a:latin typeface="+mn-lt"/>
                <a:ea typeface="+mn-ea"/>
                <a:cs typeface="+mn-cs"/>
                <a:hlinkClick r:id="rId20"/>
              </a:rPr>
              <a:t>[18]</a:t>
            </a:r>
            <a:r>
              <a:rPr lang="en-US" sz="1200" b="0" i="0" kern="1200" dirty="0" smtClean="0">
                <a:solidFill>
                  <a:schemeClr val="tx1"/>
                </a:solidFill>
                <a:effectLst/>
                <a:latin typeface="+mn-lt"/>
                <a:ea typeface="+mn-ea"/>
                <a:cs typeface="+mn-cs"/>
              </a:rPr>
              <a:t> he investigated "the question of whether or not it is possible for machinery to show intelligent </a:t>
            </a:r>
            <a:r>
              <a:rPr lang="en-US" sz="1200" b="0" i="0" kern="1200" dirty="0" err="1" smtClean="0">
                <a:solidFill>
                  <a:schemeClr val="tx1"/>
                </a:solidFill>
                <a:effectLst/>
                <a:latin typeface="+mn-lt"/>
                <a:ea typeface="+mn-ea"/>
                <a:cs typeface="+mn-cs"/>
              </a:rPr>
              <a:t>behaviour</a:t>
            </a:r>
            <a:r>
              <a:rPr lang="en-US" sz="1200" b="0" i="0" kern="1200" dirty="0" smtClean="0">
                <a:solidFill>
                  <a:schemeClr val="tx1"/>
                </a:solidFill>
                <a:effectLst/>
                <a:latin typeface="+mn-lt"/>
                <a:ea typeface="+mn-ea"/>
                <a:cs typeface="+mn-cs"/>
              </a:rPr>
              <a:t>"</a:t>
            </a:r>
            <a:r>
              <a:rPr lang="en-US" sz="1200" b="0" i="0" u="none" strike="noStrike" kern="1200" baseline="30000" dirty="0" smtClean="0">
                <a:solidFill>
                  <a:schemeClr val="tx1"/>
                </a:solidFill>
                <a:effectLst/>
                <a:latin typeface="+mn-lt"/>
                <a:ea typeface="+mn-ea"/>
                <a:cs typeface="+mn-cs"/>
                <a:hlinkClick r:id="rId21"/>
              </a:rPr>
              <a:t>[19]</a:t>
            </a:r>
            <a:r>
              <a:rPr lang="en-US" sz="1200" b="0" i="0" kern="1200" dirty="0" smtClean="0">
                <a:solidFill>
                  <a:schemeClr val="tx1"/>
                </a:solidFill>
                <a:effectLst/>
                <a:latin typeface="+mn-lt"/>
                <a:ea typeface="+mn-ea"/>
                <a:cs typeface="+mn-cs"/>
              </a:rPr>
              <a:t> and, as part of that investigation, proposed what may be considered the forerunner to his later tests:</a:t>
            </a:r>
          </a:p>
          <a:p>
            <a:endParaRPr lang="en-US" sz="1200" b="1"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Minsky</a:t>
            </a:r>
          </a:p>
          <a:p>
            <a:r>
              <a:rPr lang="en-US" sz="1200" b="0" i="0" kern="1200" dirty="0" smtClean="0">
                <a:solidFill>
                  <a:schemeClr val="tx1"/>
                </a:solidFill>
                <a:effectLst/>
                <a:latin typeface="+mn-lt"/>
                <a:ea typeface="+mn-ea"/>
                <a:cs typeface="+mn-cs"/>
              </a:rPr>
              <a:t>Along with the double-PhD wielding </a:t>
            </a:r>
            <a:r>
              <a:rPr lang="en-US" sz="1200" b="0" i="0" u="none" strike="noStrike" kern="1200" dirty="0" smtClean="0">
                <a:solidFill>
                  <a:schemeClr val="tx1"/>
                </a:solidFill>
                <a:effectLst/>
                <a:latin typeface="+mn-lt"/>
                <a:ea typeface="+mn-ea"/>
                <a:cs typeface="+mn-cs"/>
                <a:hlinkClick r:id="rId22"/>
              </a:rPr>
              <a:t>Seymor Papert</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Minksy</a:t>
            </a:r>
            <a:r>
              <a:rPr lang="en-US" sz="1200" b="0" i="0" kern="1200" dirty="0" smtClean="0">
                <a:solidFill>
                  <a:schemeClr val="tx1"/>
                </a:solidFill>
                <a:effectLst/>
                <a:latin typeface="+mn-lt"/>
                <a:ea typeface="+mn-ea"/>
                <a:cs typeface="+mn-cs"/>
              </a:rPr>
              <a:t> wrote a book entitled </a:t>
            </a:r>
            <a:r>
              <a:rPr lang="en-US" sz="1200" b="0" i="1" u="none" strike="noStrike" kern="1200" dirty="0" smtClean="0">
                <a:solidFill>
                  <a:schemeClr val="tx1"/>
                </a:solidFill>
                <a:effectLst/>
                <a:latin typeface="+mn-lt"/>
                <a:ea typeface="+mn-ea"/>
                <a:cs typeface="+mn-cs"/>
                <a:hlinkClick r:id="rId23"/>
              </a:rPr>
              <a:t>Perceptrons</a:t>
            </a:r>
            <a:r>
              <a:rPr lang="en-US" sz="1200" b="0" i="0" kern="1200" dirty="0" smtClean="0">
                <a:solidFill>
                  <a:schemeClr val="tx1"/>
                </a:solidFill>
                <a:effectLst/>
                <a:latin typeface="+mn-lt"/>
                <a:ea typeface="+mn-ea"/>
                <a:cs typeface="+mn-cs"/>
              </a:rPr>
              <a:t> that effectively killed the perceptron, ending embryonic idea of a neural net. They showed that the perceptron was incapable of learning the simple exclusive-or (XOR) function. Worse, they </a:t>
            </a:r>
            <a:r>
              <a:rPr lang="en-US" sz="1200" b="0" i="1" kern="1200" dirty="0" smtClean="0">
                <a:solidFill>
                  <a:schemeClr val="tx1"/>
                </a:solidFill>
                <a:effectLst/>
                <a:latin typeface="+mn-lt"/>
                <a:ea typeface="+mn-ea"/>
                <a:cs typeface="+mn-cs"/>
              </a:rPr>
              <a:t>proved</a:t>
            </a:r>
            <a:r>
              <a:rPr lang="en-US" sz="1200" b="0" i="0" kern="1200" dirty="0" smtClean="0">
                <a:solidFill>
                  <a:schemeClr val="tx1"/>
                </a:solidFill>
                <a:effectLst/>
                <a:latin typeface="+mn-lt"/>
                <a:ea typeface="+mn-ea"/>
                <a:cs typeface="+mn-cs"/>
              </a:rPr>
              <a:t> that it was theoretically impossible for it to learn such a function, no matter how long you let it train. Now this isn’t surprising to us, as the model implied by the perceptron is a linear one and the XOR function is nonlinear, but at the time this was enough to kill all research on neural nets and usher in the first AI winter.</a:t>
            </a:r>
          </a:p>
          <a:p>
            <a:endParaRPr lang="en-US" b="1" dirty="0" smtClean="0"/>
          </a:p>
          <a:p>
            <a:r>
              <a:rPr lang="en-US" b="1" dirty="0" err="1" smtClean="0"/>
              <a:t>Geoffery</a:t>
            </a:r>
            <a:r>
              <a:rPr lang="en-US" b="1" baseline="0" dirty="0" smtClean="0"/>
              <a:t> Hinton</a:t>
            </a:r>
            <a:r>
              <a:rPr lang="en-US" dirty="0" smtClean="0"/>
              <a:t/>
            </a:r>
            <a:br>
              <a:rPr lang="en-US" dirty="0" smtClean="0"/>
            </a:br>
            <a:r>
              <a:rPr lang="en-US" sz="1200" b="0" i="0" kern="1200" dirty="0" smtClean="0">
                <a:solidFill>
                  <a:schemeClr val="tx1"/>
                </a:solidFill>
                <a:effectLst/>
                <a:latin typeface="+mn-lt"/>
                <a:ea typeface="+mn-ea"/>
                <a:cs typeface="+mn-cs"/>
              </a:rPr>
              <a:t> </a:t>
            </a:r>
            <a:r>
              <a:rPr lang="en-US" sz="1200" b="0" i="0" u="none" strike="noStrike" kern="1200" dirty="0" smtClean="0">
                <a:solidFill>
                  <a:schemeClr val="tx1"/>
                </a:solidFill>
                <a:effectLst/>
                <a:latin typeface="+mn-lt"/>
                <a:ea typeface="+mn-ea"/>
                <a:cs typeface="+mn-cs"/>
                <a:hlinkClick r:id="rId24"/>
              </a:rPr>
              <a:t>George Bool’s</a:t>
            </a:r>
            <a:r>
              <a:rPr lang="en-US" sz="1200" b="0" i="0" kern="1200" dirty="0" smtClean="0">
                <a:solidFill>
                  <a:schemeClr val="tx1"/>
                </a:solidFill>
                <a:effectLst/>
                <a:latin typeface="+mn-lt"/>
                <a:ea typeface="+mn-ea"/>
                <a:cs typeface="+mn-cs"/>
              </a:rPr>
              <a:t> great-great-grandson, a man by the name of </a:t>
            </a:r>
            <a:r>
              <a:rPr lang="en-US" sz="1200" b="0" i="0" u="none" strike="noStrike" kern="1200" dirty="0" smtClean="0">
                <a:solidFill>
                  <a:schemeClr val="tx1"/>
                </a:solidFill>
                <a:effectLst/>
                <a:latin typeface="+mn-lt"/>
                <a:ea typeface="+mn-ea"/>
                <a:cs typeface="+mn-cs"/>
                <a:hlinkClick r:id="rId25"/>
              </a:rPr>
              <a:t>Geoff Hinton</a:t>
            </a:r>
            <a:r>
              <a:rPr lang="en-US" sz="1200" b="0" i="0" kern="1200" dirty="0" smtClean="0">
                <a:solidFill>
                  <a:schemeClr val="tx1"/>
                </a:solidFill>
                <a:effectLst/>
                <a:latin typeface="+mn-lt"/>
                <a:ea typeface="+mn-ea"/>
                <a:cs typeface="+mn-cs"/>
              </a:rPr>
              <a:t>, finished his PhD studying neural networks in 1978 and by 1986 had moved to the institute for cognitive science at UC San Diego. Along with </a:t>
            </a:r>
            <a:r>
              <a:rPr lang="en-US" sz="1200" b="0" i="0" u="none" strike="noStrike" kern="1200" dirty="0" smtClean="0">
                <a:solidFill>
                  <a:schemeClr val="tx1"/>
                </a:solidFill>
                <a:effectLst/>
                <a:latin typeface="+mn-lt"/>
                <a:ea typeface="+mn-ea"/>
                <a:cs typeface="+mn-cs"/>
                <a:hlinkClick r:id="rId26"/>
              </a:rPr>
              <a:t>David Rumelhart</a:t>
            </a:r>
            <a:r>
              <a:rPr lang="en-US" sz="1200" b="0" i="0" kern="1200" dirty="0" smtClean="0">
                <a:solidFill>
                  <a:schemeClr val="tx1"/>
                </a:solidFill>
                <a:effectLst/>
                <a:latin typeface="+mn-lt"/>
                <a:ea typeface="+mn-ea"/>
                <a:cs typeface="+mn-cs"/>
              </a:rPr>
              <a:t> and </a:t>
            </a:r>
            <a:r>
              <a:rPr lang="en-US" sz="1200" b="0" i="0" u="none" strike="noStrike" kern="1200" dirty="0" smtClean="0">
                <a:solidFill>
                  <a:schemeClr val="tx1"/>
                </a:solidFill>
                <a:effectLst/>
                <a:latin typeface="+mn-lt"/>
                <a:ea typeface="+mn-ea"/>
                <a:cs typeface="+mn-cs"/>
                <a:hlinkClick r:id="rId27"/>
              </a:rPr>
              <a:t>Ronald Williams</a:t>
            </a:r>
            <a:r>
              <a:rPr lang="en-US" sz="1200" b="0" i="0" kern="1200" dirty="0" smtClean="0">
                <a:solidFill>
                  <a:schemeClr val="tx1"/>
                </a:solidFill>
                <a:effectLst/>
                <a:latin typeface="+mn-lt"/>
                <a:ea typeface="+mn-ea"/>
                <a:cs typeface="+mn-cs"/>
              </a:rPr>
              <a:t>, Hinton published a paper entitled </a:t>
            </a:r>
            <a:r>
              <a:rPr lang="en-US" sz="1200" b="0" i="0" u="none" strike="noStrike" kern="1200" dirty="0" smtClean="0">
                <a:solidFill>
                  <a:schemeClr val="tx1"/>
                </a:solidFill>
                <a:effectLst/>
                <a:latin typeface="+mn-lt"/>
                <a:ea typeface="+mn-ea"/>
                <a:cs typeface="+mn-cs"/>
                <a:hlinkClick r:id="rId28"/>
              </a:rPr>
              <a:t>“Learning representations by back-propagating errors”</a:t>
            </a:r>
            <a:r>
              <a:rPr lang="en-US" sz="1200" b="0" i="0" kern="1200" dirty="0" smtClean="0">
                <a:solidFill>
                  <a:schemeClr val="tx1"/>
                </a:solidFill>
                <a:effectLst/>
                <a:latin typeface="+mn-lt"/>
                <a:ea typeface="+mn-ea"/>
                <a:cs typeface="+mn-cs"/>
              </a:rPr>
              <a:t>.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The algorithm works by taking the derivative of the network’s loss function and back-propagating the errors to update the parameters in the lower layers, hence the common moniker </a:t>
            </a:r>
            <a:r>
              <a:rPr lang="en-US" sz="1200" b="1" i="0" kern="1200" dirty="0" err="1" smtClean="0">
                <a:solidFill>
                  <a:schemeClr val="tx1"/>
                </a:solidFill>
                <a:effectLst/>
                <a:latin typeface="+mn-lt"/>
                <a:ea typeface="+mn-ea"/>
                <a:cs typeface="+mn-cs"/>
              </a:rPr>
              <a:t>backprop</a:t>
            </a:r>
            <a:r>
              <a:rPr lang="en-US" sz="1200" b="0" i="0" kern="1200" dirty="0" smtClean="0">
                <a:solidFill>
                  <a:schemeClr val="tx1"/>
                </a:solidFill>
                <a:effectLst/>
                <a:latin typeface="+mn-lt"/>
                <a:ea typeface="+mn-ea"/>
                <a:cs typeface="+mn-cs"/>
              </a:rPr>
              <a:t>. Though </a:t>
            </a:r>
            <a:r>
              <a:rPr lang="en-US" sz="1200" b="0" i="0" kern="1200" dirty="0" err="1" smtClean="0">
                <a:solidFill>
                  <a:schemeClr val="tx1"/>
                </a:solidFill>
                <a:effectLst/>
                <a:latin typeface="+mn-lt"/>
                <a:ea typeface="+mn-ea"/>
                <a:cs typeface="+mn-cs"/>
              </a:rPr>
              <a:t>Rumelhart</a:t>
            </a:r>
            <a:r>
              <a:rPr lang="en-US" sz="1200" b="0" i="0" kern="1200" dirty="0" smtClean="0">
                <a:solidFill>
                  <a:schemeClr val="tx1"/>
                </a:solidFill>
                <a:effectLst/>
                <a:latin typeface="+mn-lt"/>
                <a:ea typeface="+mn-ea"/>
                <a:cs typeface="+mn-cs"/>
              </a:rPr>
              <a:t>, Hinton and Williams are often credited for inventing </a:t>
            </a:r>
            <a:r>
              <a:rPr lang="en-US" sz="1200" b="0" i="0" kern="1200" dirty="0" err="1" smtClean="0">
                <a:solidFill>
                  <a:schemeClr val="tx1"/>
                </a:solidFill>
                <a:effectLst/>
                <a:latin typeface="+mn-lt"/>
                <a:ea typeface="+mn-ea"/>
                <a:cs typeface="+mn-cs"/>
              </a:rPr>
              <a:t>backprop</a:t>
            </a:r>
            <a:r>
              <a:rPr lang="en-US" sz="1200" b="0" i="0" kern="1200" dirty="0" smtClean="0">
                <a:solidFill>
                  <a:schemeClr val="tx1"/>
                </a:solidFill>
                <a:effectLst/>
                <a:latin typeface="+mn-lt"/>
                <a:ea typeface="+mn-ea"/>
                <a:cs typeface="+mn-cs"/>
              </a:rPr>
              <a:t>, this is </a:t>
            </a:r>
            <a:r>
              <a:rPr lang="en-US" sz="1200" b="0" i="0" u="none" strike="noStrike" kern="1200" dirty="0" smtClean="0">
                <a:solidFill>
                  <a:schemeClr val="tx1"/>
                </a:solidFill>
                <a:effectLst/>
                <a:latin typeface="+mn-lt"/>
                <a:ea typeface="+mn-ea"/>
                <a:cs typeface="+mn-cs"/>
                <a:hlinkClick r:id="rId29"/>
              </a:rPr>
              <a:t>disputed</a:t>
            </a:r>
            <a:r>
              <a:rPr lang="en-US" sz="1200" b="0" i="0" kern="1200" dirty="0" smtClean="0">
                <a:solidFill>
                  <a:schemeClr val="tx1"/>
                </a:solidFill>
                <a:effectLst/>
                <a:latin typeface="+mn-lt"/>
                <a:ea typeface="+mn-ea"/>
                <a:cs typeface="+mn-cs"/>
              </a:rPr>
              <a:t> by some. There is something of a long standing controversy between the deep learning “conspiracy” of </a:t>
            </a:r>
            <a:r>
              <a:rPr lang="en-US" sz="1200" b="0" i="0" u="none" strike="noStrike" kern="1200" dirty="0" smtClean="0">
                <a:solidFill>
                  <a:schemeClr val="tx1"/>
                </a:solidFill>
                <a:effectLst/>
                <a:latin typeface="+mn-lt"/>
                <a:ea typeface="+mn-ea"/>
                <a:cs typeface="+mn-cs"/>
                <a:hlinkClick r:id="rId30"/>
              </a:rPr>
              <a:t>Geoff Hinton</a:t>
            </a:r>
            <a:r>
              <a:rPr lang="en-US" sz="1200" b="0" i="0" kern="1200" dirty="0" smtClean="0">
                <a:solidFill>
                  <a:schemeClr val="tx1"/>
                </a:solidFill>
                <a:effectLst/>
                <a:latin typeface="+mn-lt"/>
                <a:ea typeface="+mn-ea"/>
                <a:cs typeface="+mn-cs"/>
              </a:rPr>
              <a:t> /Yann </a:t>
            </a:r>
            <a:r>
              <a:rPr lang="en-US" sz="1200" b="0" i="0" kern="1200" dirty="0" err="1" smtClean="0">
                <a:solidFill>
                  <a:schemeClr val="tx1"/>
                </a:solidFill>
                <a:effectLst/>
                <a:latin typeface="+mn-lt"/>
                <a:ea typeface="+mn-ea"/>
                <a:cs typeface="+mn-cs"/>
              </a:rPr>
              <a:t>Lecun</a:t>
            </a:r>
            <a:r>
              <a:rPr lang="en-US" sz="1200" b="0" i="0" kern="1200" dirty="0" smtClean="0">
                <a:solidFill>
                  <a:schemeClr val="tx1"/>
                </a:solidFill>
                <a:effectLst/>
                <a:latin typeface="+mn-lt"/>
                <a:ea typeface="+mn-ea"/>
                <a:cs typeface="+mn-cs"/>
              </a:rPr>
              <a:t>/</a:t>
            </a:r>
            <a:r>
              <a:rPr lang="en-US" sz="1200" b="0" i="0" u="none" strike="noStrike" kern="1200" dirty="0" smtClean="0">
                <a:solidFill>
                  <a:schemeClr val="tx1"/>
                </a:solidFill>
                <a:effectLst/>
                <a:latin typeface="+mn-lt"/>
                <a:ea typeface="+mn-ea"/>
                <a:cs typeface="+mn-cs"/>
                <a:hlinkClick r:id="rId31"/>
              </a:rPr>
              <a:t>Yoshua Bengio</a:t>
            </a:r>
            <a:r>
              <a:rPr lang="en-US" sz="1200" b="0" i="0" kern="1200" dirty="0" smtClean="0">
                <a:solidFill>
                  <a:schemeClr val="tx1"/>
                </a:solidFill>
                <a:effectLst/>
                <a:latin typeface="+mn-lt"/>
                <a:ea typeface="+mn-ea"/>
                <a:cs typeface="+mn-cs"/>
              </a:rPr>
              <a:t> and </a:t>
            </a:r>
            <a:r>
              <a:rPr lang="en-US" sz="1200" b="0" i="0" u="none" strike="noStrike" kern="1200" dirty="0" smtClean="0">
                <a:solidFill>
                  <a:schemeClr val="tx1"/>
                </a:solidFill>
                <a:effectLst/>
                <a:latin typeface="+mn-lt"/>
                <a:ea typeface="+mn-ea"/>
                <a:cs typeface="+mn-cs"/>
                <a:hlinkClick r:id="rId32"/>
              </a:rPr>
              <a:t>Jürgen Schmidhuber</a:t>
            </a:r>
            <a:r>
              <a:rPr lang="en-US" sz="1200" b="0" i="0" kern="1200" dirty="0" smtClean="0">
                <a:solidFill>
                  <a:schemeClr val="tx1"/>
                </a:solidFill>
                <a:effectLst/>
                <a:latin typeface="+mn-lt"/>
                <a:ea typeface="+mn-ea"/>
                <a:cs typeface="+mn-cs"/>
              </a:rPr>
              <a:t> as to who should actually be credited with several key developments, but that’s an issue best left tabled for now.</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This algorithm lead to some early successes, notably in training </a:t>
            </a:r>
            <a:r>
              <a:rPr lang="en-US" sz="1200" b="1" i="0" kern="1200" dirty="0" err="1" smtClean="0">
                <a:solidFill>
                  <a:schemeClr val="tx1"/>
                </a:solidFill>
                <a:effectLst/>
                <a:latin typeface="+mn-lt"/>
                <a:ea typeface="+mn-ea"/>
                <a:cs typeface="+mn-cs"/>
              </a:rPr>
              <a:t>convoluational</a:t>
            </a:r>
            <a:r>
              <a:rPr lang="en-US" sz="1200" b="1" i="0" kern="1200" dirty="0" smtClean="0">
                <a:solidFill>
                  <a:schemeClr val="tx1"/>
                </a:solidFill>
                <a:effectLst/>
                <a:latin typeface="+mn-lt"/>
                <a:ea typeface="+mn-ea"/>
                <a:cs typeface="+mn-cs"/>
              </a:rPr>
              <a:t> neural nets</a:t>
            </a:r>
            <a:r>
              <a:rPr lang="en-US" sz="1200" b="0" i="0" kern="1200" dirty="0" smtClean="0">
                <a:solidFill>
                  <a:schemeClr val="tx1"/>
                </a:solidFill>
                <a:effectLst/>
                <a:latin typeface="+mn-lt"/>
                <a:ea typeface="+mn-ea"/>
                <a:cs typeface="+mn-cs"/>
              </a:rPr>
              <a:t> (aka CNNs, also referred to using the less pronounceable </a:t>
            </a:r>
            <a:r>
              <a:rPr lang="en-US" sz="1200" b="0" i="0" kern="1200" dirty="0" err="1" smtClean="0">
                <a:solidFill>
                  <a:schemeClr val="tx1"/>
                </a:solidFill>
                <a:effectLst/>
                <a:latin typeface="+mn-lt"/>
                <a:ea typeface="+mn-ea"/>
                <a:cs typeface="+mn-cs"/>
              </a:rPr>
              <a:t>convnets</a:t>
            </a:r>
            <a:r>
              <a:rPr lang="en-US" sz="1200" b="0" i="0" kern="1200" dirty="0" smtClean="0">
                <a:solidFill>
                  <a:schemeClr val="tx1"/>
                </a:solidFill>
                <a:effectLst/>
                <a:latin typeface="+mn-lt"/>
                <a:ea typeface="+mn-ea"/>
                <a:cs typeface="+mn-cs"/>
              </a:rPr>
              <a:t>) to recognize handwritten digits, a project which was speared headed by Yann </a:t>
            </a:r>
            <a:r>
              <a:rPr lang="en-US" sz="1200" b="0" i="0" kern="1200" dirty="0" err="1" smtClean="0">
                <a:solidFill>
                  <a:schemeClr val="tx1"/>
                </a:solidFill>
                <a:effectLst/>
                <a:latin typeface="+mn-lt"/>
                <a:ea typeface="+mn-ea"/>
                <a:cs typeface="+mn-cs"/>
              </a:rPr>
              <a:t>Lecun</a:t>
            </a:r>
            <a:r>
              <a:rPr lang="en-US" sz="1200" b="0" i="0" kern="1200" dirty="0" smtClean="0">
                <a:solidFill>
                  <a:schemeClr val="tx1"/>
                </a:solidFill>
                <a:effectLst/>
                <a:latin typeface="+mn-lt"/>
                <a:ea typeface="+mn-ea"/>
                <a:cs typeface="+mn-cs"/>
              </a:rPr>
              <a:t> at AT&amp;T </a:t>
            </a:r>
            <a:r>
              <a:rPr lang="en-US" sz="1200" b="0" i="0" u="none" strike="noStrike" kern="1200" dirty="0" smtClean="0">
                <a:solidFill>
                  <a:schemeClr val="tx1"/>
                </a:solidFill>
                <a:effectLst/>
                <a:latin typeface="+mn-lt"/>
                <a:ea typeface="+mn-ea"/>
                <a:cs typeface="+mn-cs"/>
                <a:hlinkClick r:id="rId33"/>
              </a:rPr>
              <a:t>Bell Labs</a:t>
            </a:r>
            <a:r>
              <a:rPr lang="en-US" sz="1200" b="0" i="0" kern="1200" dirty="0" smtClean="0">
                <a:solidFill>
                  <a:schemeClr val="tx1"/>
                </a:solidFill>
                <a:effectLst/>
                <a:latin typeface="+mn-lt"/>
                <a:ea typeface="+mn-ea"/>
                <a:cs typeface="+mn-cs"/>
              </a:rPr>
              <a:t>. </a:t>
            </a:r>
          </a:p>
          <a:p>
            <a:endParaRPr lang="en-US" sz="1200" b="0"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Geoff</a:t>
            </a:r>
            <a:r>
              <a:rPr lang="en-US" sz="1200" b="1" i="0" kern="1200" baseline="0" dirty="0" smtClean="0">
                <a:solidFill>
                  <a:schemeClr val="tx1"/>
                </a:solidFill>
                <a:effectLst/>
                <a:latin typeface="+mn-lt"/>
                <a:ea typeface="+mn-ea"/>
                <a:cs typeface="+mn-cs"/>
              </a:rPr>
              <a:t> Hinton on Deep Learning (Interesting video on challenges he faced)</a:t>
            </a:r>
            <a:endParaRPr lang="en-US" sz="1200" b="1" i="0" kern="1200" dirty="0" smtClean="0">
              <a:solidFill>
                <a:schemeClr val="tx1"/>
              </a:solidFill>
              <a:effectLst/>
              <a:latin typeface="+mn-lt"/>
              <a:ea typeface="+mn-ea"/>
              <a:cs typeface="+mn-cs"/>
            </a:endParaRPr>
          </a:p>
          <a:p>
            <a:r>
              <a:rPr lang="en-US" dirty="0" smtClean="0"/>
              <a:t>  https://</a:t>
            </a:r>
            <a:r>
              <a:rPr lang="en-US" dirty="0" err="1" smtClean="0"/>
              <a:t>www.youtube.com</a:t>
            </a:r>
            <a:r>
              <a:rPr lang="en-US" dirty="0" smtClean="0"/>
              <a:t>/</a:t>
            </a:r>
            <a:r>
              <a:rPr lang="en-US" dirty="0" err="1" smtClean="0"/>
              <a:t>watch?v</a:t>
            </a:r>
            <a:r>
              <a:rPr lang="en-US" dirty="0" smtClean="0"/>
              <a:t>=uAu3jQWaN6E</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Around 2006, Hinton once again declared that he knew </a:t>
            </a:r>
            <a:r>
              <a:rPr lang="en-US" sz="1200" b="0" i="0" u="none" strike="noStrike" kern="1200" dirty="0" smtClean="0">
                <a:solidFill>
                  <a:schemeClr val="tx1"/>
                </a:solidFill>
                <a:effectLst/>
                <a:latin typeface="+mn-lt"/>
                <a:ea typeface="+mn-ea"/>
                <a:cs typeface="+mn-cs"/>
                <a:hlinkClick r:id="rId34"/>
              </a:rPr>
              <a:t>how the brain works</a:t>
            </a:r>
            <a:r>
              <a:rPr lang="en-US" sz="1200" b="0" i="0" kern="1200" dirty="0" smtClean="0">
                <a:solidFill>
                  <a:schemeClr val="tx1"/>
                </a:solidFill>
                <a:effectLst/>
                <a:latin typeface="+mn-lt"/>
                <a:ea typeface="+mn-ea"/>
                <a:cs typeface="+mn-cs"/>
              </a:rPr>
              <a:t>, and introduced the idea of </a:t>
            </a:r>
            <a:r>
              <a:rPr lang="en-US" sz="1200" b="0" i="0" u="none" strike="noStrike" kern="1200" dirty="0" smtClean="0">
                <a:solidFill>
                  <a:schemeClr val="tx1"/>
                </a:solidFill>
                <a:effectLst/>
                <a:latin typeface="+mn-lt"/>
                <a:ea typeface="+mn-ea"/>
                <a:cs typeface="+mn-cs"/>
                <a:hlinkClick r:id="rId35"/>
              </a:rPr>
              <a:t>unsupervised pretraining</a:t>
            </a:r>
            <a:r>
              <a:rPr lang="en-US" sz="1200" b="0" i="0" kern="1200" dirty="0" smtClean="0">
                <a:solidFill>
                  <a:schemeClr val="tx1"/>
                </a:solidFill>
                <a:effectLst/>
                <a:latin typeface="+mn-lt"/>
                <a:ea typeface="+mn-ea"/>
                <a:cs typeface="+mn-cs"/>
              </a:rPr>
              <a:t> and </a:t>
            </a:r>
            <a:r>
              <a:rPr lang="en-US" sz="1200" b="0" i="0" u="none" strike="noStrike" kern="1200" dirty="0" smtClean="0">
                <a:solidFill>
                  <a:schemeClr val="tx1"/>
                </a:solidFill>
                <a:effectLst/>
                <a:latin typeface="+mn-lt"/>
                <a:ea typeface="+mn-ea"/>
                <a:cs typeface="+mn-cs"/>
                <a:hlinkClick r:id="rId36"/>
              </a:rPr>
              <a:t>deep belief nets</a:t>
            </a:r>
            <a:endParaRPr lang="en-US" sz="1200" b="0" i="0" u="none" strike="noStrike" kern="1200" dirty="0" smtClean="0">
              <a:solidFill>
                <a:schemeClr val="tx1"/>
              </a:solidFill>
              <a:effectLst/>
              <a:latin typeface="+mn-lt"/>
              <a:ea typeface="+mn-ea"/>
              <a:cs typeface="+mn-cs"/>
            </a:endParaRPr>
          </a:p>
          <a:p>
            <a:endParaRPr lang="en-US" sz="1200" b="0" i="0" u="none" strike="noStrike" kern="1200" dirty="0" smtClean="0">
              <a:solidFill>
                <a:schemeClr val="tx1"/>
              </a:solidFill>
              <a:effectLst/>
              <a:latin typeface="+mn-lt"/>
              <a:ea typeface="+mn-ea"/>
              <a:cs typeface="+mn-cs"/>
            </a:endParaRPr>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en-US" dirty="0" smtClean="0"/>
              <a:t/>
            </a:r>
            <a:br>
              <a:rPr lang="en-US" dirty="0" smtClean="0"/>
            </a:br>
            <a:endParaRPr lang="en-US" sz="1200" b="0" i="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E9584EBF-07BF-B54E-87BD-A4038F24E3DC}" type="slidenum">
              <a:rPr lang="en-US" smtClean="0"/>
              <a:t>7</a:t>
            </a:fld>
            <a:endParaRPr lang="en-US"/>
          </a:p>
        </p:txBody>
      </p:sp>
    </p:spTree>
    <p:extLst>
      <p:ext uri="{BB962C8B-B14F-4D97-AF65-F5344CB8AC3E}">
        <p14:creationId xmlns:p14="http://schemas.microsoft.com/office/powerpoint/2010/main" val="11064268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Deep Learning</a:t>
            </a:r>
          </a:p>
          <a:p>
            <a:endParaRPr lang="en-US" dirty="0" smtClean="0"/>
          </a:p>
          <a:p>
            <a:r>
              <a:rPr lang="en-US" sz="1200" dirty="0" smtClean="0"/>
              <a:t>Biologically inspired by the brain and neurons</a:t>
            </a:r>
          </a:p>
          <a:p>
            <a:endParaRPr lang="en-US" sz="1200" dirty="0" smtClean="0"/>
          </a:p>
          <a:p>
            <a:r>
              <a:rPr lang="en-US" sz="1200" dirty="0" smtClean="0"/>
              <a:t>Deep Learning are stacked Layers of Neural Layers</a:t>
            </a:r>
          </a:p>
          <a:p>
            <a:r>
              <a:rPr lang="en-US" sz="1200" dirty="0" smtClean="0"/>
              <a:t>Neural layers</a:t>
            </a:r>
          </a:p>
          <a:p>
            <a:endParaRPr lang="en-US" sz="1200" dirty="0" smtClean="0"/>
          </a:p>
          <a:p>
            <a:endParaRPr lang="en-US" dirty="0" smtClean="0"/>
          </a:p>
          <a:p>
            <a:endParaRPr lang="en-US" dirty="0" smtClean="0"/>
          </a:p>
          <a:p>
            <a:endParaRPr lang="en-US" dirty="0" smtClean="0"/>
          </a:p>
          <a:p>
            <a:r>
              <a:rPr lang="en-US" dirty="0" smtClean="0"/>
              <a:t>https://</a:t>
            </a:r>
            <a:r>
              <a:rPr lang="en-US" dirty="0" err="1" smtClean="0"/>
              <a:t>en.wikipedia.org</a:t>
            </a:r>
            <a:r>
              <a:rPr lang="en-US" dirty="0" smtClean="0"/>
              <a:t>/wiki/</a:t>
            </a:r>
            <a:r>
              <a:rPr lang="en-US" dirty="0" err="1" smtClean="0"/>
              <a:t>Turing_test</a:t>
            </a:r>
            <a:endParaRPr lang="en-US" dirty="0" smtClean="0"/>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sng" strike="noStrike" kern="1200" cap="none" dirty="0" smtClean="0">
                <a:solidFill>
                  <a:schemeClr val="tx1"/>
                </a:solidFill>
                <a:effectLst/>
                <a:latin typeface="Calibri"/>
                <a:ea typeface="Calibri"/>
                <a:cs typeface="Calibri"/>
                <a:sym typeface="Calibri"/>
                <a:hlinkClick r:id="rId3"/>
              </a:rPr>
              <a:t>Frank Rosenblatt’s </a:t>
            </a:r>
            <a:r>
              <a:rPr lang="en-US" sz="1200" b="1" i="0" u="sng" strike="noStrike" kern="1200" cap="none" dirty="0" smtClean="0">
                <a:solidFill>
                  <a:schemeClr val="tx1"/>
                </a:solidFill>
                <a:effectLst/>
                <a:latin typeface="Calibri"/>
                <a:ea typeface="Calibri"/>
                <a:cs typeface="Calibri"/>
                <a:sym typeface="Calibri"/>
                <a:hlinkClick r:id="rId3"/>
              </a:rPr>
              <a:t>Perceptron</a:t>
            </a:r>
            <a:endParaRPr lang="en-US" dirty="0" smtClean="0"/>
          </a:p>
          <a:p>
            <a:r>
              <a:rPr lang="en-US" dirty="0" smtClean="0"/>
              <a:t>http://</a:t>
            </a:r>
            <a:r>
              <a:rPr lang="en-US" dirty="0" err="1" smtClean="0"/>
              <a:t>psycnet.apa.org</a:t>
            </a:r>
            <a:r>
              <a:rPr lang="en-US" dirty="0" smtClean="0"/>
              <a:t>/</a:t>
            </a:r>
            <a:r>
              <a:rPr lang="en-US" dirty="0" err="1" smtClean="0"/>
              <a:t>index.cfm?fa</a:t>
            </a:r>
            <a:r>
              <a:rPr lang="en-US" dirty="0" smtClean="0"/>
              <a:t>=</a:t>
            </a:r>
            <a:r>
              <a:rPr lang="en-US" dirty="0" err="1" smtClean="0"/>
              <a:t>buy.optionToBuy&amp;id</a:t>
            </a:r>
            <a:r>
              <a:rPr lang="en-US" dirty="0" smtClean="0"/>
              <a:t>=1959-09865-001</a:t>
            </a:r>
          </a:p>
          <a:p>
            <a:r>
              <a:rPr lang="en-US" sz="1200" b="0" i="0" u="none" strike="noStrike" kern="1200" cap="none" dirty="0" smtClean="0">
                <a:solidFill>
                  <a:schemeClr val="tx1"/>
                </a:solidFill>
                <a:effectLst/>
                <a:latin typeface="Calibri"/>
                <a:ea typeface="Calibri"/>
                <a:cs typeface="Calibri"/>
                <a:sym typeface="Calibri"/>
              </a:rPr>
              <a:t>A psychologist, Rosenblatt conceived of the </a:t>
            </a:r>
            <a:r>
              <a:rPr lang="en-US" sz="1200" b="0" i="0" u="none" strike="noStrike" kern="1200" cap="none" dirty="0" err="1" smtClean="0">
                <a:solidFill>
                  <a:schemeClr val="tx1"/>
                </a:solidFill>
                <a:effectLst/>
                <a:latin typeface="Calibri"/>
                <a:ea typeface="Calibri"/>
                <a:cs typeface="Calibri"/>
                <a:sym typeface="Calibri"/>
              </a:rPr>
              <a:t>Percetron</a:t>
            </a:r>
            <a:r>
              <a:rPr lang="en-US" sz="1200" b="0" i="0" u="none" strike="noStrike" kern="1200" cap="none" dirty="0" smtClean="0">
                <a:solidFill>
                  <a:schemeClr val="tx1"/>
                </a:solidFill>
                <a:effectLst/>
                <a:latin typeface="Calibri"/>
                <a:ea typeface="Calibri"/>
                <a:cs typeface="Calibri"/>
                <a:sym typeface="Calibri"/>
              </a:rPr>
              <a:t> as a simplified mathematical model of how the neurons in our brains operate: it takes a set of binary inputs (nearby neurons), multiplies each input by a continuous valued weight (the synapse strength to each nearby neuron), and thresholds the sum of these weighted inputs to output a 1 if the sum is big enough and otherwise a 0 (in the same way neurons either fire or do not). Most of the inputs to a Perceptron are either some data or the output of another Perceptron, but an extra detail is that </a:t>
            </a:r>
            <a:r>
              <a:rPr lang="en-US" sz="1200" b="0" i="0" u="none" strike="noStrike" kern="1200" cap="none" dirty="0" err="1" smtClean="0">
                <a:solidFill>
                  <a:schemeClr val="tx1"/>
                </a:solidFill>
                <a:effectLst/>
                <a:latin typeface="Calibri"/>
                <a:ea typeface="Calibri"/>
                <a:cs typeface="Calibri"/>
                <a:sym typeface="Calibri"/>
              </a:rPr>
              <a:t>Perceptrons</a:t>
            </a:r>
            <a:r>
              <a:rPr lang="en-US" sz="1200" b="0" i="0" u="none" strike="noStrike" kern="1200" cap="none" dirty="0" smtClean="0">
                <a:solidFill>
                  <a:schemeClr val="tx1"/>
                </a:solidFill>
                <a:effectLst/>
                <a:latin typeface="Calibri"/>
                <a:ea typeface="Calibri"/>
                <a:cs typeface="Calibri"/>
                <a:sym typeface="Calibri"/>
              </a:rPr>
              <a:t> also have one special ‘bias’ input, which just has a value of 1 and basically ensures that more functions are computable with the same input by being able to offset the summed value. This model of the neuron built on the work of Warren McCulloch and Walter Pitts </a:t>
            </a:r>
            <a:r>
              <a:rPr lang="en-US" sz="1200" b="0" i="0" u="sng" strike="noStrike" kern="1200" cap="none" dirty="0" smtClean="0">
                <a:solidFill>
                  <a:schemeClr val="tx1"/>
                </a:solidFill>
                <a:effectLst/>
                <a:latin typeface="Calibri"/>
                <a:ea typeface="Calibri"/>
                <a:cs typeface="Calibri"/>
                <a:sym typeface="Calibri"/>
                <a:hlinkClick r:id="rId4"/>
              </a:rPr>
              <a:t>Mcculoch-Pitts</a:t>
            </a:r>
            <a:endParaRPr lang="en-US" sz="1200" b="0" i="0" u="none" strike="noStrike" kern="1200" cap="none" dirty="0" smtClean="0">
              <a:solidFill>
                <a:schemeClr val="tx1"/>
              </a:solidFill>
              <a:effectLst/>
              <a:latin typeface="Calibri"/>
              <a:ea typeface="Calibri"/>
              <a:cs typeface="Calibri"/>
              <a:sym typeface="Calibri"/>
            </a:endParaRPr>
          </a:p>
          <a:p>
            <a:r>
              <a:rPr lang="en-US" sz="1200" b="0" i="0" u="none" strike="noStrike" kern="1200" cap="none" dirty="0" smtClean="0">
                <a:solidFill>
                  <a:schemeClr val="tx1"/>
                </a:solidFill>
                <a:effectLst/>
                <a:latin typeface="Calibri"/>
                <a:ea typeface="Calibri"/>
                <a:cs typeface="Calibri"/>
                <a:sym typeface="Calibri"/>
              </a:rPr>
              <a:t>, who showed that a neuron model that sums binary inputs and outputs a 1 if the sum exceeds a certain threshold value, and otherwise outputs a 0, can model the basic OR/AND/NOT functions. This, in the early days of AI, was a big deal - the predominant thought at the time was that making computers able to perform formal logical reasoning would essentially solve AI</a:t>
            </a:r>
          </a:p>
          <a:p>
            <a:endParaRPr lang="en-US" sz="1200" b="0" i="0" u="none" strike="noStrike" kern="1200" cap="none" dirty="0" smtClean="0">
              <a:solidFill>
                <a:schemeClr val="tx1"/>
              </a:solidFill>
              <a:effectLst/>
              <a:latin typeface="Calibri"/>
              <a:ea typeface="Calibri"/>
              <a:cs typeface="Calibri"/>
              <a:sym typeface="Calibri"/>
            </a:endParaRPr>
          </a:p>
          <a:p>
            <a:r>
              <a:rPr lang="en-US" sz="1200" b="1" i="0" u="none" strike="noStrike" kern="1200" cap="none" dirty="0" smtClean="0">
                <a:solidFill>
                  <a:schemeClr val="tx1"/>
                </a:solidFill>
                <a:effectLst/>
                <a:latin typeface="Calibri"/>
                <a:ea typeface="Calibri"/>
                <a:cs typeface="Calibri"/>
                <a:sym typeface="Calibri"/>
              </a:rPr>
              <a:t>Biological motivation and connections</a:t>
            </a:r>
          </a:p>
          <a:p>
            <a:r>
              <a:rPr lang="en-US" sz="1200" b="0" i="0" u="none" strike="noStrike" kern="1200" cap="none" dirty="0" smtClean="0">
                <a:solidFill>
                  <a:schemeClr val="tx1"/>
                </a:solidFill>
                <a:effectLst/>
                <a:latin typeface="Calibri"/>
                <a:ea typeface="Calibri"/>
                <a:cs typeface="Calibri"/>
                <a:sym typeface="Calibri"/>
              </a:rPr>
              <a:t>The basic computational unit of the brain is a </a:t>
            </a:r>
            <a:r>
              <a:rPr lang="en-US" sz="1200" b="1" i="0" u="none" strike="noStrike" kern="1200" cap="none" dirty="0" smtClean="0">
                <a:solidFill>
                  <a:schemeClr val="tx1"/>
                </a:solidFill>
                <a:effectLst/>
                <a:latin typeface="Calibri"/>
                <a:ea typeface="Calibri"/>
                <a:cs typeface="Calibri"/>
                <a:sym typeface="Calibri"/>
              </a:rPr>
              <a:t>neuron</a:t>
            </a:r>
            <a:r>
              <a:rPr lang="en-US" sz="1200" b="0" i="0" u="none" strike="noStrike" kern="1200" cap="none" dirty="0" smtClean="0">
                <a:solidFill>
                  <a:schemeClr val="tx1"/>
                </a:solidFill>
                <a:effectLst/>
                <a:latin typeface="Calibri"/>
                <a:ea typeface="Calibri"/>
                <a:cs typeface="Calibri"/>
                <a:sym typeface="Calibri"/>
              </a:rPr>
              <a:t>. Approximately 86 billion neurons can be found in the human nervous system and they are connected with approximately 10^14 - 10^15 </a:t>
            </a:r>
            <a:r>
              <a:rPr lang="en-US" sz="1200" b="1" i="0" u="none" strike="noStrike" kern="1200" cap="none" dirty="0" smtClean="0">
                <a:solidFill>
                  <a:schemeClr val="tx1"/>
                </a:solidFill>
                <a:effectLst/>
                <a:latin typeface="Calibri"/>
                <a:ea typeface="Calibri"/>
                <a:cs typeface="Calibri"/>
                <a:sym typeface="Calibri"/>
              </a:rPr>
              <a:t>synapses</a:t>
            </a:r>
            <a:r>
              <a:rPr lang="en-US" sz="1200" b="0" i="0" u="none" strike="noStrike" kern="1200" cap="none" dirty="0" smtClean="0">
                <a:solidFill>
                  <a:schemeClr val="tx1"/>
                </a:solidFill>
                <a:effectLst/>
                <a:latin typeface="Calibri"/>
                <a:ea typeface="Calibri"/>
                <a:cs typeface="Calibri"/>
                <a:sym typeface="Calibri"/>
              </a:rPr>
              <a:t>. The diagram below shows a cartoon drawing of a biological neuron (left) and a common mathematical model (right). Each neuron receives input signals from its </a:t>
            </a:r>
            <a:r>
              <a:rPr lang="en-US" sz="1200" b="1" i="0" u="none" strike="noStrike" kern="1200" cap="none" dirty="0" smtClean="0">
                <a:solidFill>
                  <a:schemeClr val="tx1"/>
                </a:solidFill>
                <a:effectLst/>
                <a:latin typeface="Calibri"/>
                <a:ea typeface="Calibri"/>
                <a:cs typeface="Calibri"/>
                <a:sym typeface="Calibri"/>
              </a:rPr>
              <a:t>dendrites</a:t>
            </a:r>
            <a:r>
              <a:rPr lang="en-US" sz="1200" b="0" i="0" u="none" strike="noStrike" kern="1200" cap="none" dirty="0" smtClean="0">
                <a:solidFill>
                  <a:schemeClr val="tx1"/>
                </a:solidFill>
                <a:effectLst/>
                <a:latin typeface="Calibri"/>
                <a:ea typeface="Calibri"/>
                <a:cs typeface="Calibri"/>
                <a:sym typeface="Calibri"/>
              </a:rPr>
              <a:t> and produces output signals along its (single) </a:t>
            </a:r>
            <a:r>
              <a:rPr lang="en-US" sz="1200" b="1" i="0" u="none" strike="noStrike" kern="1200" cap="none" dirty="0" smtClean="0">
                <a:solidFill>
                  <a:schemeClr val="tx1"/>
                </a:solidFill>
                <a:effectLst/>
                <a:latin typeface="Calibri"/>
                <a:ea typeface="Calibri"/>
                <a:cs typeface="Calibri"/>
                <a:sym typeface="Calibri"/>
              </a:rPr>
              <a:t>axon</a:t>
            </a:r>
            <a:r>
              <a:rPr lang="en-US" sz="1200" b="0" i="0" u="none" strike="noStrike" kern="1200" cap="none" dirty="0" smtClean="0">
                <a:solidFill>
                  <a:schemeClr val="tx1"/>
                </a:solidFill>
                <a:effectLst/>
                <a:latin typeface="Calibri"/>
                <a:ea typeface="Calibri"/>
                <a:cs typeface="Calibri"/>
                <a:sym typeface="Calibri"/>
              </a:rPr>
              <a:t>. The axon eventually branches out and connects via synapses to dendrites of other neurons. In the computational model of a neuron, the signals that travel along the axons (e.g. x0x0) interact multiplicatively (e.g. w0x0w0x0) with the dendrites of the other neuron based on the synaptic strength at that synapse (e.g. w0w0). The idea is that the synaptic strengths (the weights </a:t>
            </a:r>
            <a:r>
              <a:rPr lang="en-US" sz="1200" b="0" i="0" u="none" strike="noStrike" kern="1200" cap="none" dirty="0" err="1" smtClean="0">
                <a:solidFill>
                  <a:schemeClr val="tx1"/>
                </a:solidFill>
                <a:effectLst/>
                <a:latin typeface="Calibri"/>
                <a:ea typeface="Calibri"/>
                <a:cs typeface="Calibri"/>
                <a:sym typeface="Calibri"/>
              </a:rPr>
              <a:t>ww</a:t>
            </a:r>
            <a:r>
              <a:rPr lang="en-US" sz="1200" b="0" i="0" u="none" strike="noStrike" kern="1200" cap="none" dirty="0" smtClean="0">
                <a:solidFill>
                  <a:schemeClr val="tx1"/>
                </a:solidFill>
                <a:effectLst/>
                <a:latin typeface="Calibri"/>
                <a:ea typeface="Calibri"/>
                <a:cs typeface="Calibri"/>
                <a:sym typeface="Calibri"/>
              </a:rPr>
              <a:t>) are learnable and control the strength of influence (and its direction: </a:t>
            </a:r>
            <a:r>
              <a:rPr lang="en-US" sz="1200" b="0" i="0" u="none" strike="noStrike" kern="1200" cap="none" dirty="0" err="1" smtClean="0">
                <a:solidFill>
                  <a:schemeClr val="tx1"/>
                </a:solidFill>
                <a:effectLst/>
                <a:latin typeface="Calibri"/>
                <a:ea typeface="Calibri"/>
                <a:cs typeface="Calibri"/>
                <a:sym typeface="Calibri"/>
              </a:rPr>
              <a:t>excitory</a:t>
            </a:r>
            <a:r>
              <a:rPr lang="en-US" sz="1200" b="0" i="0" u="none" strike="noStrike" kern="1200" cap="none" dirty="0" smtClean="0">
                <a:solidFill>
                  <a:schemeClr val="tx1"/>
                </a:solidFill>
                <a:effectLst/>
                <a:latin typeface="Calibri"/>
                <a:ea typeface="Calibri"/>
                <a:cs typeface="Calibri"/>
                <a:sym typeface="Calibri"/>
              </a:rPr>
              <a:t> (positive weight) or inhibitory (negative weight)) of one neuron on another. In the basic model, the dendrites carry the signal to the cell body where they all get summed. If the final sum is above a certain threshold, the neuron can </a:t>
            </a:r>
            <a:r>
              <a:rPr lang="en-US" sz="1200" b="0" i="1" u="none" strike="noStrike" kern="1200" cap="none" dirty="0" smtClean="0">
                <a:solidFill>
                  <a:schemeClr val="tx1"/>
                </a:solidFill>
                <a:effectLst/>
                <a:latin typeface="Calibri"/>
                <a:ea typeface="Calibri"/>
                <a:cs typeface="Calibri"/>
                <a:sym typeface="Calibri"/>
              </a:rPr>
              <a:t>fire</a:t>
            </a:r>
            <a:r>
              <a:rPr lang="en-US" sz="1200" b="0" i="0" u="none" strike="noStrike" kern="1200" cap="none" dirty="0" smtClean="0">
                <a:solidFill>
                  <a:schemeClr val="tx1"/>
                </a:solidFill>
                <a:effectLst/>
                <a:latin typeface="Calibri"/>
                <a:ea typeface="Calibri"/>
                <a:cs typeface="Calibri"/>
                <a:sym typeface="Calibri"/>
              </a:rPr>
              <a:t>, sending a spike along its axon. In the computational model, we assume that the precise timings of the spikes do not matter, and that only the frequency of the firing communicates information. Based on this </a:t>
            </a:r>
            <a:r>
              <a:rPr lang="en-US" sz="1200" b="0" i="1" u="none" strike="noStrike" kern="1200" cap="none" dirty="0" smtClean="0">
                <a:solidFill>
                  <a:schemeClr val="tx1"/>
                </a:solidFill>
                <a:effectLst/>
                <a:latin typeface="Calibri"/>
                <a:ea typeface="Calibri"/>
                <a:cs typeface="Calibri"/>
                <a:sym typeface="Calibri"/>
              </a:rPr>
              <a:t>rate code</a:t>
            </a:r>
            <a:r>
              <a:rPr lang="en-US" sz="1200" b="0" i="0" u="none" strike="noStrike" kern="1200" cap="none" dirty="0" smtClean="0">
                <a:solidFill>
                  <a:schemeClr val="tx1"/>
                </a:solidFill>
                <a:effectLst/>
                <a:latin typeface="Calibri"/>
                <a:ea typeface="Calibri"/>
                <a:cs typeface="Calibri"/>
                <a:sym typeface="Calibri"/>
              </a:rPr>
              <a:t> interpretation, we model the </a:t>
            </a:r>
            <a:r>
              <a:rPr lang="en-US" sz="1200" b="0" i="1" u="none" strike="noStrike" kern="1200" cap="none" dirty="0" smtClean="0">
                <a:solidFill>
                  <a:schemeClr val="tx1"/>
                </a:solidFill>
                <a:effectLst/>
                <a:latin typeface="Calibri"/>
                <a:ea typeface="Calibri"/>
                <a:cs typeface="Calibri"/>
                <a:sym typeface="Calibri"/>
              </a:rPr>
              <a:t>firing rate</a:t>
            </a:r>
            <a:r>
              <a:rPr lang="en-US" sz="1200" b="0" i="0" u="none" strike="noStrike" kern="1200" cap="none" dirty="0" smtClean="0">
                <a:solidFill>
                  <a:schemeClr val="tx1"/>
                </a:solidFill>
                <a:effectLst/>
                <a:latin typeface="Calibri"/>
                <a:ea typeface="Calibri"/>
                <a:cs typeface="Calibri"/>
                <a:sym typeface="Calibri"/>
              </a:rPr>
              <a:t> of the neuron with an </a:t>
            </a:r>
            <a:r>
              <a:rPr lang="en-US" sz="1200" b="1" i="0" u="none" strike="noStrike" kern="1200" cap="none" dirty="0" smtClean="0">
                <a:solidFill>
                  <a:schemeClr val="tx1"/>
                </a:solidFill>
                <a:effectLst/>
                <a:latin typeface="Calibri"/>
                <a:ea typeface="Calibri"/>
                <a:cs typeface="Calibri"/>
                <a:sym typeface="Calibri"/>
              </a:rPr>
              <a:t>activation function</a:t>
            </a:r>
            <a:r>
              <a:rPr lang="en-US" sz="1200" b="0" i="0" u="none" strike="noStrike" kern="1200" cap="none" dirty="0" smtClean="0">
                <a:solidFill>
                  <a:schemeClr val="tx1"/>
                </a:solidFill>
                <a:effectLst/>
                <a:latin typeface="Calibri"/>
                <a:ea typeface="Calibri"/>
                <a:cs typeface="Calibri"/>
                <a:sym typeface="Calibri"/>
              </a:rPr>
              <a:t> </a:t>
            </a:r>
            <a:r>
              <a:rPr lang="en-US" sz="1200" b="0" i="0" u="none" strike="noStrike" kern="1200" cap="none" dirty="0" err="1" smtClean="0">
                <a:solidFill>
                  <a:schemeClr val="tx1"/>
                </a:solidFill>
                <a:effectLst/>
                <a:latin typeface="Calibri"/>
                <a:ea typeface="Calibri"/>
                <a:cs typeface="Calibri"/>
                <a:sym typeface="Calibri"/>
              </a:rPr>
              <a:t>ff</a:t>
            </a:r>
            <a:r>
              <a:rPr lang="en-US" sz="1200" b="0" i="0" u="none" strike="noStrike" kern="1200" cap="none" dirty="0" smtClean="0">
                <a:solidFill>
                  <a:schemeClr val="tx1"/>
                </a:solidFill>
                <a:effectLst/>
                <a:latin typeface="Calibri"/>
                <a:ea typeface="Calibri"/>
                <a:cs typeface="Calibri"/>
                <a:sym typeface="Calibri"/>
              </a:rPr>
              <a:t>, which represents the frequency of the spikes along the axon. Historically, a common choice of activation function is the </a:t>
            </a:r>
            <a:r>
              <a:rPr lang="en-US" sz="1200" b="1" i="0" u="none" strike="noStrike" kern="1200" cap="none" dirty="0" smtClean="0">
                <a:solidFill>
                  <a:schemeClr val="tx1"/>
                </a:solidFill>
                <a:effectLst/>
                <a:latin typeface="Calibri"/>
                <a:ea typeface="Calibri"/>
                <a:cs typeface="Calibri"/>
                <a:sym typeface="Calibri"/>
              </a:rPr>
              <a:t>sigmoid function</a:t>
            </a:r>
            <a:r>
              <a:rPr lang="en-US" sz="1200" b="0" i="0" u="none" strike="noStrike" kern="1200" cap="none" dirty="0" smtClean="0">
                <a:solidFill>
                  <a:schemeClr val="tx1"/>
                </a:solidFill>
                <a:effectLst/>
                <a:latin typeface="Calibri"/>
                <a:ea typeface="Calibri"/>
                <a:cs typeface="Calibri"/>
                <a:sym typeface="Calibri"/>
              </a:rPr>
              <a:t> </a:t>
            </a:r>
            <a:r>
              <a:rPr lang="en-US" sz="1200" b="0" i="0" u="none" strike="noStrike" kern="1200" cap="none" dirty="0" err="1" smtClean="0">
                <a:solidFill>
                  <a:schemeClr val="tx1"/>
                </a:solidFill>
                <a:effectLst/>
                <a:latin typeface="Calibri"/>
                <a:ea typeface="Calibri"/>
                <a:cs typeface="Calibri"/>
                <a:sym typeface="Calibri"/>
              </a:rPr>
              <a:t>σ</a:t>
            </a:r>
            <a:r>
              <a:rPr lang="en-US" sz="1200" b="0" i="0" u="none" strike="noStrike" kern="1200" cap="none" dirty="0" smtClean="0">
                <a:solidFill>
                  <a:schemeClr val="tx1"/>
                </a:solidFill>
                <a:effectLst/>
                <a:latin typeface="Calibri"/>
                <a:ea typeface="Calibri"/>
                <a:cs typeface="Calibri"/>
                <a:sym typeface="Calibri"/>
              </a:rPr>
              <a:t>, since it takes a real-valued input (the signal strength after the sum) and squashes it to range between 0 and 1. We will see details of these activation functions later in this section.</a:t>
            </a:r>
          </a:p>
          <a:p>
            <a:endParaRPr lang="en-US" dirty="0" smtClean="0"/>
          </a:p>
          <a:p>
            <a:endParaRPr 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0478929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200" b="0" i="0" kern="1200" dirty="0" smtClean="0">
                <a:solidFill>
                  <a:srgbClr val="00B050"/>
                </a:solidFill>
                <a:effectLst/>
                <a:latin typeface="+mn-lt"/>
                <a:ea typeface="+mn-ea"/>
                <a:cs typeface="+mn-cs"/>
              </a:rPr>
              <a:t>You would keep adding and training layers in this </a:t>
            </a:r>
            <a:r>
              <a:rPr lang="en-US" sz="1200" b="0" i="0" u="none" strike="noStrike" kern="1200" dirty="0" smtClean="0">
                <a:solidFill>
                  <a:srgbClr val="00B050"/>
                </a:solidFill>
                <a:effectLst/>
                <a:latin typeface="+mn-lt"/>
                <a:ea typeface="+mn-ea"/>
                <a:cs typeface="+mn-cs"/>
                <a:hlinkClick r:id="rId3"/>
              </a:rPr>
              <a:t>greedy</a:t>
            </a:r>
            <a:r>
              <a:rPr lang="en-US" sz="1200" b="0" i="0" kern="1200" dirty="0" smtClean="0">
                <a:solidFill>
                  <a:srgbClr val="00B050"/>
                </a:solidFill>
                <a:effectLst/>
                <a:latin typeface="+mn-lt"/>
                <a:ea typeface="+mn-ea"/>
                <a:cs typeface="+mn-cs"/>
              </a:rPr>
              <a:t> fashion until you had a deep network, and then use the result of this process to initialize the parameters of a traditional neural network.</a:t>
            </a:r>
          </a:p>
          <a:p>
            <a:endParaRPr lang="en-US" sz="1200" b="0" i="0" kern="1200" dirty="0" smtClean="0">
              <a:solidFill>
                <a:schemeClr val="tx1"/>
              </a:solidFill>
              <a:effectLst/>
              <a:latin typeface="+mn-lt"/>
              <a:ea typeface="+mn-ea"/>
              <a:cs typeface="+mn-cs"/>
            </a:endParaRPr>
          </a:p>
          <a:p>
            <a:r>
              <a:rPr lang="en-US" sz="1200" b="1" i="0" kern="1200" dirty="0" smtClean="0">
                <a:solidFill>
                  <a:srgbClr val="00B050"/>
                </a:solidFill>
                <a:effectLst/>
                <a:latin typeface="+mn-lt"/>
                <a:ea typeface="+mn-ea"/>
                <a:cs typeface="+mn-cs"/>
              </a:rPr>
              <a:t>Using this strategy, people were able to train networks that were deeper than previous attempts, prompting a rebranding of ‘neural networks’ to ‘deep learning’</a:t>
            </a:r>
          </a:p>
          <a:p>
            <a:endParaRPr lang="en-US" sz="1200" b="1"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In 2010, a large database known as </a:t>
            </a:r>
            <a:r>
              <a:rPr lang="en-US" sz="1200" b="0" i="0" u="none" strike="noStrike" kern="1200" dirty="0" smtClean="0">
                <a:solidFill>
                  <a:schemeClr val="tx1"/>
                </a:solidFill>
                <a:effectLst/>
                <a:latin typeface="+mn-lt"/>
                <a:ea typeface="+mn-ea"/>
                <a:cs typeface="+mn-cs"/>
                <a:hlinkClick r:id="rId4"/>
              </a:rPr>
              <a:t>Imagenet</a:t>
            </a:r>
            <a:r>
              <a:rPr lang="en-US" sz="1200" b="0" i="0" kern="1200" dirty="0" smtClean="0">
                <a:solidFill>
                  <a:schemeClr val="tx1"/>
                </a:solidFill>
                <a:effectLst/>
                <a:latin typeface="+mn-lt"/>
                <a:ea typeface="+mn-ea"/>
                <a:cs typeface="+mn-cs"/>
              </a:rPr>
              <a:t> containing millions of labeled images was created and published by </a:t>
            </a:r>
            <a:r>
              <a:rPr lang="en-US" sz="1200" b="0" i="0" u="none" strike="noStrike" kern="1200" dirty="0" smtClean="0">
                <a:solidFill>
                  <a:schemeClr val="tx1"/>
                </a:solidFill>
                <a:effectLst/>
                <a:latin typeface="+mn-lt"/>
                <a:ea typeface="+mn-ea"/>
                <a:cs typeface="+mn-cs"/>
                <a:hlinkClick r:id="rId5"/>
              </a:rPr>
              <a:t>Fei-Fei Li’s</a:t>
            </a:r>
            <a:r>
              <a:rPr lang="en-US" sz="1200" b="0" i="0" kern="1200" dirty="0" smtClean="0">
                <a:solidFill>
                  <a:schemeClr val="tx1"/>
                </a:solidFill>
                <a:effectLst/>
                <a:latin typeface="+mn-lt"/>
                <a:ea typeface="+mn-ea"/>
                <a:cs typeface="+mn-cs"/>
              </a:rPr>
              <a:t> group at Stanford</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In the first two years of the contest, the top models had error rates of 28% and 26%. In 2012, </a:t>
            </a:r>
            <a:r>
              <a:rPr lang="en-US" sz="1200" b="0" i="0" u="none" strike="noStrike" kern="1200" dirty="0" smtClean="0">
                <a:solidFill>
                  <a:schemeClr val="tx1"/>
                </a:solidFill>
                <a:effectLst/>
                <a:latin typeface="+mn-lt"/>
                <a:ea typeface="+mn-ea"/>
                <a:cs typeface="+mn-cs"/>
                <a:hlinkClick r:id="rId6"/>
              </a:rPr>
              <a:t>Alex Krizhevsky</a:t>
            </a:r>
            <a:r>
              <a:rPr lang="en-US" sz="1200" b="0" i="0" kern="1200" dirty="0" smtClean="0">
                <a:solidFill>
                  <a:schemeClr val="tx1"/>
                </a:solidFill>
                <a:effectLst/>
                <a:latin typeface="+mn-lt"/>
                <a:ea typeface="+mn-ea"/>
                <a:cs typeface="+mn-cs"/>
              </a:rPr>
              <a:t>, </a:t>
            </a:r>
            <a:r>
              <a:rPr lang="en-US" sz="1200" b="0" i="0" u="none" strike="noStrike" kern="1200" dirty="0" smtClean="0">
                <a:solidFill>
                  <a:schemeClr val="tx1"/>
                </a:solidFill>
                <a:effectLst/>
                <a:latin typeface="+mn-lt"/>
                <a:ea typeface="+mn-ea"/>
                <a:cs typeface="+mn-cs"/>
                <a:hlinkClick r:id="rId7"/>
              </a:rPr>
              <a:t>Ilya Sutskever</a:t>
            </a:r>
            <a:r>
              <a:rPr lang="en-US" sz="1200" b="0" i="0" kern="1200" dirty="0" smtClean="0">
                <a:solidFill>
                  <a:schemeClr val="tx1"/>
                </a:solidFill>
                <a:effectLst/>
                <a:latin typeface="+mn-lt"/>
                <a:ea typeface="+mn-ea"/>
                <a:cs typeface="+mn-cs"/>
              </a:rPr>
              <a:t>, and Geoff Hinton entered a submission that would halve the existing error rate to 16%. The model combined several critical components that would go one to become mainstays in deep learning models.</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Interesting lecture by Yann </a:t>
            </a:r>
            <a:r>
              <a:rPr lang="en-US" sz="1200" b="0" i="0" kern="1200" dirty="0" err="1" smtClean="0">
                <a:solidFill>
                  <a:schemeClr val="tx1"/>
                </a:solidFill>
                <a:effectLst/>
                <a:latin typeface="+mn-lt"/>
                <a:ea typeface="+mn-ea"/>
                <a:cs typeface="+mn-cs"/>
              </a:rPr>
              <a:t>LeCunnss</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https://</a:t>
            </a:r>
            <a:r>
              <a:rPr lang="en-US" sz="1200" b="0" i="0" kern="1200" dirty="0" err="1" smtClean="0">
                <a:solidFill>
                  <a:schemeClr val="tx1"/>
                </a:solidFill>
                <a:effectLst/>
                <a:latin typeface="+mn-lt"/>
                <a:ea typeface="+mn-ea"/>
                <a:cs typeface="+mn-cs"/>
              </a:rPr>
              <a:t>www.bell-labs.com</a:t>
            </a:r>
            <a:r>
              <a:rPr lang="en-US" sz="1200" b="0" i="0" kern="1200" dirty="0" smtClean="0">
                <a:solidFill>
                  <a:schemeClr val="tx1"/>
                </a:solidFill>
                <a:effectLst/>
                <a:latin typeface="+mn-lt"/>
                <a:ea typeface="+mn-ea"/>
                <a:cs typeface="+mn-cs"/>
              </a:rPr>
              <a:t>/</a:t>
            </a:r>
            <a:r>
              <a:rPr lang="en-US" sz="1200" b="0" i="0" kern="1200" dirty="0" err="1" smtClean="0">
                <a:solidFill>
                  <a:schemeClr val="tx1"/>
                </a:solidFill>
                <a:effectLst/>
                <a:latin typeface="+mn-lt"/>
                <a:ea typeface="+mn-ea"/>
                <a:cs typeface="+mn-cs"/>
              </a:rPr>
              <a:t>var</a:t>
            </a:r>
            <a:r>
              <a:rPr lang="en-US" sz="1200" b="0" i="0" kern="1200" dirty="0" smtClean="0">
                <a:solidFill>
                  <a:schemeClr val="tx1"/>
                </a:solidFill>
                <a:effectLst/>
                <a:latin typeface="+mn-lt"/>
                <a:ea typeface="+mn-ea"/>
                <a:cs typeface="+mn-cs"/>
              </a:rPr>
              <a:t>/articles/yann-lecun-predictive-learning-next-frontier-ai-february-17-2017/</a:t>
            </a:r>
          </a:p>
          <a:p>
            <a:endParaRPr lang="en-US" sz="1200" b="0" i="0" kern="1200" dirty="0" smtClean="0">
              <a:solidFill>
                <a:schemeClr val="tx1"/>
              </a:solidFill>
              <a:effectLst/>
              <a:latin typeface="+mn-lt"/>
              <a:ea typeface="+mn-ea"/>
              <a:cs typeface="+mn-cs"/>
            </a:endParaRPr>
          </a:p>
          <a:p>
            <a:endParaRPr lang="en-US" sz="1200" b="1" i="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E9584EBF-07BF-B54E-87BD-A4038F24E3DC}" type="slidenum">
              <a:rPr lang="en-US" smtClean="0"/>
              <a:t>9</a:t>
            </a:fld>
            <a:endParaRPr lang="en-US"/>
          </a:p>
        </p:txBody>
      </p:sp>
    </p:spTree>
    <p:extLst>
      <p:ext uri="{BB962C8B-B14F-4D97-AF65-F5344CB8AC3E}">
        <p14:creationId xmlns:p14="http://schemas.microsoft.com/office/powerpoint/2010/main" val="169965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Shape 129"/>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130" name="Shape 130"/>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388679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indent="-171450">
              <a:buFont typeface="Arial" charset="0"/>
              <a:buChar char="•"/>
            </a:pPr>
            <a:r>
              <a:rPr lang="en-US" dirty="0" err="1" smtClean="0"/>
              <a:t>Geoffery</a:t>
            </a:r>
            <a:r>
              <a:rPr lang="en-US" baseline="0" dirty="0" smtClean="0"/>
              <a:t> Hinton</a:t>
            </a:r>
          </a:p>
          <a:p>
            <a:pPr marL="171450" indent="-171450">
              <a:buFont typeface="Arial" charset="0"/>
              <a:buChar char="•"/>
            </a:pPr>
            <a:r>
              <a:rPr lang="en-US" baseline="0" dirty="0" smtClean="0"/>
              <a:t>Yann Le </a:t>
            </a:r>
            <a:r>
              <a:rPr lang="en-US" baseline="0" dirty="0" err="1" smtClean="0"/>
              <a:t>Cunn</a:t>
            </a:r>
            <a:endParaRPr lang="en-US" baseline="0" dirty="0" smtClean="0"/>
          </a:p>
          <a:p>
            <a:pPr marL="171450" indent="-171450">
              <a:buFont typeface="Arial" charset="0"/>
              <a:buChar char="•"/>
            </a:pPr>
            <a:r>
              <a:rPr lang="en-US" baseline="0" dirty="0" err="1" smtClean="0"/>
              <a:t>Yoshua</a:t>
            </a:r>
            <a:r>
              <a:rPr lang="en-US" baseline="0" dirty="0" smtClean="0"/>
              <a:t> </a:t>
            </a:r>
            <a:r>
              <a:rPr lang="en-US" baseline="0" dirty="0" err="1" smtClean="0"/>
              <a:t>Bengio</a:t>
            </a:r>
            <a:endParaRPr lang="en-US" baseline="0" dirty="0" smtClean="0"/>
          </a:p>
          <a:p>
            <a:pPr marL="171450" indent="-171450">
              <a:buFont typeface="Arial" charset="0"/>
              <a:buChar char="•"/>
            </a:pPr>
            <a:r>
              <a:rPr lang="en-US" baseline="0" dirty="0" smtClean="0"/>
              <a:t>Andrew Ng</a:t>
            </a:r>
          </a:p>
          <a:p>
            <a:pPr marL="171450" indent="-171450">
              <a:buFont typeface="Arial" charset="0"/>
              <a:buChar char="•"/>
            </a:pPr>
            <a:r>
              <a:rPr lang="en-US" baseline="0" dirty="0" smtClean="0"/>
              <a:t>Alex </a:t>
            </a:r>
            <a:r>
              <a:rPr lang="en-US" sz="1200" b="1" dirty="0" smtClean="0">
                <a:solidFill>
                  <a:srgbClr val="00B050"/>
                </a:solidFill>
                <a:latin typeface="Courier" charset="0"/>
                <a:ea typeface="Courier" charset="0"/>
                <a:cs typeface="Courier" charset="0"/>
                <a:hlinkClick r:id="rId3"/>
              </a:rPr>
              <a:t>Krizhevsky</a:t>
            </a:r>
            <a:endParaRPr lang="en-US" sz="1200" b="1" dirty="0" smtClean="0">
              <a:solidFill>
                <a:srgbClr val="00B050"/>
              </a:solidFill>
              <a:latin typeface="Courier" charset="0"/>
              <a:ea typeface="Courier" charset="0"/>
              <a:cs typeface="Courier" charset="0"/>
            </a:endParaRPr>
          </a:p>
          <a:p>
            <a:pPr marL="171450" indent="-171450">
              <a:buFont typeface="Arial" charset="0"/>
              <a:buChar char="•"/>
            </a:pPr>
            <a:r>
              <a:rPr lang="en-US" sz="1200" b="1" dirty="0" smtClean="0">
                <a:solidFill>
                  <a:srgbClr val="00B050"/>
                </a:solidFill>
                <a:latin typeface="Courier" charset="0"/>
                <a:ea typeface="Courier" charset="0"/>
                <a:cs typeface="Courier" charset="0"/>
              </a:rPr>
              <a:t>Ilya</a:t>
            </a:r>
            <a:r>
              <a:rPr lang="en-US" sz="1200" b="1" baseline="0" dirty="0" smtClean="0">
                <a:solidFill>
                  <a:srgbClr val="00B050"/>
                </a:solidFill>
                <a:latin typeface="Courier" charset="0"/>
                <a:ea typeface="Courier" charset="0"/>
                <a:cs typeface="Courier" charset="0"/>
              </a:rPr>
              <a:t> </a:t>
            </a:r>
            <a:r>
              <a:rPr lang="en-US" sz="1200" b="0" i="0" u="none" strike="noStrike" kern="1200" cap="none" dirty="0" err="1" smtClean="0">
                <a:solidFill>
                  <a:schemeClr val="dk1"/>
                </a:solidFill>
                <a:effectLst/>
                <a:latin typeface="Calibri"/>
                <a:ea typeface="Calibri"/>
                <a:cs typeface="Calibri"/>
                <a:sym typeface="Calibri"/>
              </a:rPr>
              <a:t>Sutskever</a:t>
            </a:r>
            <a:endParaRPr lang="en-US" sz="1200" b="0" i="0" u="none" strike="noStrike" kern="1200" cap="none" dirty="0" smtClean="0">
              <a:solidFill>
                <a:schemeClr val="dk1"/>
              </a:solidFill>
              <a:effectLst/>
              <a:latin typeface="Calibri"/>
              <a:ea typeface="Calibri"/>
              <a:cs typeface="Calibri"/>
              <a:sym typeface="Calibri"/>
            </a:endParaRPr>
          </a:p>
          <a:p>
            <a:pPr marL="171450" indent="-171450">
              <a:buFont typeface="Arial" charset="0"/>
              <a:buChar char="•"/>
            </a:pPr>
            <a:r>
              <a:rPr lang="en-US" sz="1200" b="0" i="0" u="none" strike="noStrike" kern="1200" cap="none" dirty="0" smtClean="0">
                <a:solidFill>
                  <a:schemeClr val="dk1"/>
                </a:solidFill>
                <a:effectLst/>
                <a:latin typeface="Calibri"/>
                <a:ea typeface="Calibri"/>
                <a:cs typeface="Calibri"/>
                <a:sym typeface="Calibri"/>
              </a:rPr>
              <a:t>Fe</a:t>
            </a:r>
            <a:r>
              <a:rPr lang="en-US" sz="1200" b="0" i="0" u="none" strike="noStrike" kern="1200" cap="none" baseline="0" dirty="0" smtClean="0">
                <a:solidFill>
                  <a:schemeClr val="dk1"/>
                </a:solidFill>
                <a:effectLst/>
                <a:latin typeface="Calibri"/>
                <a:ea typeface="Calibri"/>
                <a:cs typeface="Calibri"/>
                <a:sym typeface="Calibri"/>
              </a:rPr>
              <a:t> Fe Li</a:t>
            </a:r>
          </a:p>
          <a:p>
            <a:pPr marL="171450" indent="-171450">
              <a:buFont typeface="Arial" charset="0"/>
              <a:buChar char="•"/>
            </a:pPr>
            <a:endParaRPr lang="en-US" sz="1200" b="0" i="0" u="none" strike="noStrike" kern="1200" cap="none" dirty="0" smtClean="0">
              <a:solidFill>
                <a:schemeClr val="dk1"/>
              </a:solidFill>
              <a:effectLst/>
              <a:latin typeface="Calibri"/>
              <a:ea typeface="Calibri"/>
              <a:cs typeface="Calibri"/>
              <a:sym typeface="Calibri"/>
            </a:endParaRPr>
          </a:p>
          <a:p>
            <a:pPr marL="171450" indent="-171450">
              <a:buFont typeface="Arial" charset="0"/>
              <a:buChar char="•"/>
            </a:pPr>
            <a:endParaRPr 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4869679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15"/>
        <p:cNvGrpSpPr/>
        <p:nvPr/>
      </p:nvGrpSpPr>
      <p:grpSpPr>
        <a:xfrm>
          <a:off x="0" y="0"/>
          <a:ext cx="0" cy="0"/>
          <a:chOff x="0" y="0"/>
          <a:chExt cx="0" cy="0"/>
        </a:xfrm>
      </p:grpSpPr>
      <p:sp>
        <p:nvSpPr>
          <p:cNvPr id="16" name="Shape 16"/>
          <p:cNvSpPr txBox="1">
            <a:spLocks noGrp="1"/>
          </p:cNvSpPr>
          <p:nvPr>
            <p:ph type="ctrTitle"/>
          </p:nvPr>
        </p:nvSpPr>
        <p:spPr>
          <a:xfrm>
            <a:off x="685800" y="1597819"/>
            <a:ext cx="7772400" cy="1102518"/>
          </a:xfrm>
          <a:prstGeom prst="rect">
            <a:avLst/>
          </a:prstGeom>
          <a:noFill/>
          <a:ln>
            <a:noFill/>
          </a:ln>
        </p:spPr>
        <p:txBody>
          <a:bodyPr lIns="91425" tIns="91425" rIns="91425" bIns="91425" anchor="ctr" anchorCtr="0"/>
          <a:lstStyle>
            <a:lvl1pPr marL="0" marR="0" lvl="0" indent="0" algn="ctr" rtl="0">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7" name="Shape 17"/>
          <p:cNvSpPr txBox="1">
            <a:spLocks noGrp="1"/>
          </p:cNvSpPr>
          <p:nvPr>
            <p:ph type="subTitle" idx="1"/>
          </p:nvPr>
        </p:nvSpPr>
        <p:spPr>
          <a:xfrm>
            <a:off x="1371600" y="2914650"/>
            <a:ext cx="6400799" cy="1314449"/>
          </a:xfrm>
          <a:prstGeom prst="rect">
            <a:avLst/>
          </a:prstGeom>
          <a:noFill/>
          <a:ln>
            <a:noFill/>
          </a:ln>
        </p:spPr>
        <p:txBody>
          <a:bodyPr lIns="91425" tIns="91425" rIns="91425" bIns="91425" anchor="t" anchorCtr="0"/>
          <a:lstStyle>
            <a:lvl1pPr marL="0" marR="0" lvl="0" indent="0" algn="ctr" rtl="0">
              <a:spcBef>
                <a:spcPts val="640"/>
              </a:spcBef>
              <a:buClr>
                <a:srgbClr val="888888"/>
              </a:buClr>
              <a:buFont typeface="Arial"/>
              <a:buNone/>
              <a:defRPr sz="3200" b="0" i="0" u="none" strike="noStrike" cap="none">
                <a:solidFill>
                  <a:srgbClr val="888888"/>
                </a:solidFill>
                <a:latin typeface="Calibri"/>
                <a:ea typeface="Calibri"/>
                <a:cs typeface="Calibri"/>
                <a:sym typeface="Calibri"/>
              </a:defRPr>
            </a:lvl1pPr>
            <a:lvl2pPr marL="457200" marR="0" lvl="1" indent="0" algn="ctr" rtl="0">
              <a:spcBef>
                <a:spcPts val="560"/>
              </a:spcBef>
              <a:buClr>
                <a:srgbClr val="888888"/>
              </a:buClr>
              <a:buFont typeface="Arial"/>
              <a:buNone/>
              <a:defRPr sz="2800" b="0" i="0" u="none" strike="noStrike" cap="none">
                <a:solidFill>
                  <a:srgbClr val="888888"/>
                </a:solidFill>
                <a:latin typeface="Calibri"/>
                <a:ea typeface="Calibri"/>
                <a:cs typeface="Calibri"/>
                <a:sym typeface="Calibri"/>
              </a:defRPr>
            </a:lvl2pPr>
            <a:lvl3pPr marL="914400" marR="0" lvl="2" indent="0" algn="ctr" rtl="0">
              <a:spcBef>
                <a:spcPts val="480"/>
              </a:spcBef>
              <a:buClr>
                <a:srgbClr val="888888"/>
              </a:buClr>
              <a:buFont typeface="Arial"/>
              <a:buNone/>
              <a:defRPr sz="2400" b="0" i="0" u="none" strike="noStrike" cap="none">
                <a:solidFill>
                  <a:srgbClr val="888888"/>
                </a:solidFill>
                <a:latin typeface="Calibri"/>
                <a:ea typeface="Calibri"/>
                <a:cs typeface="Calibri"/>
                <a:sym typeface="Calibri"/>
              </a:defRPr>
            </a:lvl3pPr>
            <a:lvl4pPr marL="1371600" marR="0" lvl="3"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4pPr>
            <a:lvl5pPr marL="1828800" marR="0" lvl="4"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5pPr>
            <a:lvl6pPr marL="2286000" marR="0" lvl="5"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6pPr>
            <a:lvl7pPr marL="2743200" marR="0" lvl="6"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7pPr>
            <a:lvl8pPr marL="3200400" marR="0" lvl="7"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8pPr>
            <a:lvl9pPr marL="3657600" marR="0" lvl="8"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9pPr>
          </a:lstStyle>
          <a:p>
            <a:endParaRPr/>
          </a:p>
        </p:txBody>
      </p:sp>
      <p:sp>
        <p:nvSpPr>
          <p:cNvPr id="18" name="Shape 18"/>
          <p:cNvSpPr txBox="1">
            <a:spLocks noGrp="1"/>
          </p:cNvSpPr>
          <p:nvPr>
            <p:ph type="dt" idx="10"/>
          </p:nvPr>
        </p:nvSpPr>
        <p:spPr>
          <a:xfrm>
            <a:off x="457200" y="4767262"/>
            <a:ext cx="2133599" cy="273843"/>
          </a:xfrm>
          <a:prstGeom prst="rect">
            <a:avLst/>
          </a:prstGeom>
          <a:noFill/>
          <a:ln>
            <a:noFill/>
          </a:ln>
        </p:spPr>
        <p:txBody>
          <a:bodyPr lIns="91425" tIns="91425" rIns="91425" bIns="91425" anchor="ctr" anchorCtr="0"/>
          <a:lstStyle>
            <a:lvl1pPr marL="0" marR="0" lvl="0" indent="0" algn="l"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19" name="Shape 19"/>
          <p:cNvSpPr txBox="1">
            <a:spLocks noGrp="1"/>
          </p:cNvSpPr>
          <p:nvPr>
            <p:ph type="ftr" idx="11"/>
          </p:nvPr>
        </p:nvSpPr>
        <p:spPr>
          <a:xfrm>
            <a:off x="3124200" y="4767262"/>
            <a:ext cx="2895600" cy="273843"/>
          </a:xfrm>
          <a:prstGeom prst="rect">
            <a:avLst/>
          </a:prstGeom>
          <a:noFill/>
          <a:ln>
            <a:noFill/>
          </a:ln>
        </p:spPr>
        <p:txBody>
          <a:bodyPr lIns="91425" tIns="91425" rIns="91425" bIns="91425" anchor="ctr" anchorCtr="0"/>
          <a:lstStyle>
            <a:lvl1pPr marL="0" marR="0" lvl="0" indent="0" algn="ctr"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20" name="Shape 20"/>
          <p:cNvSpPr txBox="1">
            <a:spLocks noGrp="1"/>
          </p:cNvSpPr>
          <p:nvPr>
            <p:ph type="sldNum" idx="12"/>
          </p:nvPr>
        </p:nvSpPr>
        <p:spPr>
          <a:xfrm>
            <a:off x="6553200" y="4767262"/>
            <a:ext cx="2133599" cy="273843"/>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b="0" i="0" u="none" strike="noStrike" cap="none">
                <a:solidFill>
                  <a:srgbClr val="888888"/>
                </a:solidFill>
                <a:latin typeface="Calibri"/>
                <a:ea typeface="Calibri"/>
                <a:cs typeface="Calibri"/>
                <a:sym typeface="Calibri"/>
              </a:rPr>
              <a:t>‹#›</a:t>
            </a:fld>
            <a:endParaRPr lang="en-US"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cSld name="Title and Vertical Text">
    <p:spTree>
      <p:nvGrpSpPr>
        <p:cNvPr id="1" name="Shape 71"/>
        <p:cNvGrpSpPr/>
        <p:nvPr/>
      </p:nvGrpSpPr>
      <p:grpSpPr>
        <a:xfrm>
          <a:off x="0" y="0"/>
          <a:ext cx="0" cy="0"/>
          <a:chOff x="0" y="0"/>
          <a:chExt cx="0" cy="0"/>
        </a:xfrm>
      </p:grpSpPr>
      <p:sp>
        <p:nvSpPr>
          <p:cNvPr id="72" name="Shape 72"/>
          <p:cNvSpPr txBox="1">
            <a:spLocks noGrp="1"/>
          </p:cNvSpPr>
          <p:nvPr>
            <p:ph type="title"/>
          </p:nvPr>
        </p:nvSpPr>
        <p:spPr>
          <a:xfrm>
            <a:off x="457200" y="205978"/>
            <a:ext cx="8229600" cy="857250"/>
          </a:xfrm>
          <a:prstGeom prst="rect">
            <a:avLst/>
          </a:prstGeom>
          <a:noFill/>
          <a:ln>
            <a:noFill/>
          </a:ln>
        </p:spPr>
        <p:txBody>
          <a:bodyPr lIns="91425" tIns="91425" rIns="91425" bIns="91425" anchor="ctr" anchorCtr="0"/>
          <a:lstStyle>
            <a:lvl1pPr marL="0" marR="0" lvl="0" indent="0" algn="ctr" rtl="0">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73" name="Shape 73"/>
          <p:cNvSpPr txBox="1">
            <a:spLocks noGrp="1"/>
          </p:cNvSpPr>
          <p:nvPr>
            <p:ph type="body" idx="1"/>
          </p:nvPr>
        </p:nvSpPr>
        <p:spPr>
          <a:xfrm rot="5400000">
            <a:off x="2874763" y="-1217413"/>
            <a:ext cx="3394472" cy="8229600"/>
          </a:xfrm>
          <a:prstGeom prst="rect">
            <a:avLst/>
          </a:prstGeom>
          <a:noFill/>
          <a:ln>
            <a:noFill/>
          </a:ln>
        </p:spPr>
        <p:txBody>
          <a:bodyPr lIns="91425" tIns="91425" rIns="91425" bIns="91425" anchor="t" anchorCtr="0"/>
          <a:lstStyle>
            <a:lvl1pPr marL="342900" marR="0" lvl="0" indent="-139700" algn="l" rtl="0">
              <a:spcBef>
                <a:spcPts val="640"/>
              </a:spcBef>
              <a:buClr>
                <a:schemeClr val="dk1"/>
              </a:buClr>
              <a:buSzPct val="100000"/>
              <a:buFont typeface="Arial"/>
              <a:buChar char="•"/>
              <a:defRPr sz="3200" b="0" i="0" u="none" strike="noStrike" cap="none">
                <a:solidFill>
                  <a:schemeClr val="dk1"/>
                </a:solidFill>
                <a:latin typeface="Calibri"/>
                <a:ea typeface="Calibri"/>
                <a:cs typeface="Calibri"/>
                <a:sym typeface="Calibri"/>
              </a:defRPr>
            </a:lvl1pPr>
            <a:lvl2pPr marL="742950" marR="0" lvl="1" indent="-107950" algn="l" rtl="0">
              <a:spcBef>
                <a:spcPts val="56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2pPr>
            <a:lvl3pPr marL="1143000" marR="0" lvl="2" indent="-7620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74" name="Shape 74"/>
          <p:cNvSpPr txBox="1">
            <a:spLocks noGrp="1"/>
          </p:cNvSpPr>
          <p:nvPr>
            <p:ph type="dt" idx="10"/>
          </p:nvPr>
        </p:nvSpPr>
        <p:spPr>
          <a:xfrm>
            <a:off x="457200" y="4767262"/>
            <a:ext cx="2133599" cy="273843"/>
          </a:xfrm>
          <a:prstGeom prst="rect">
            <a:avLst/>
          </a:prstGeom>
          <a:noFill/>
          <a:ln>
            <a:noFill/>
          </a:ln>
        </p:spPr>
        <p:txBody>
          <a:bodyPr lIns="91425" tIns="91425" rIns="91425" bIns="91425" anchor="ctr" anchorCtr="0"/>
          <a:lstStyle>
            <a:lvl1pPr marL="0" marR="0" lvl="0" indent="0" algn="l"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75" name="Shape 75"/>
          <p:cNvSpPr txBox="1">
            <a:spLocks noGrp="1"/>
          </p:cNvSpPr>
          <p:nvPr>
            <p:ph type="ftr" idx="11"/>
          </p:nvPr>
        </p:nvSpPr>
        <p:spPr>
          <a:xfrm>
            <a:off x="3124200" y="4767262"/>
            <a:ext cx="2895600" cy="273843"/>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76" name="Shape 76"/>
          <p:cNvSpPr txBox="1">
            <a:spLocks noGrp="1"/>
          </p:cNvSpPr>
          <p:nvPr>
            <p:ph type="sldNum" idx="12"/>
          </p:nvPr>
        </p:nvSpPr>
        <p:spPr>
          <a:xfrm>
            <a:off x="6553200" y="4767262"/>
            <a:ext cx="2133599" cy="273843"/>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Calibri"/>
                <a:ea typeface="Calibri"/>
                <a:cs typeface="Calibri"/>
                <a:sym typeface="Calibri"/>
              </a:rPr>
              <a:t>‹#›</a:t>
            </a:fld>
            <a:endParaRPr lang="en-US" sz="1200">
              <a:solidFill>
                <a:srgbClr val="888888"/>
              </a:solidFill>
              <a:latin typeface="Calibri"/>
              <a:ea typeface="Calibri"/>
              <a:cs typeface="Calibri"/>
              <a:sym typeface="Calibri"/>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cSld name="Vertical Title and Text">
    <p:spTree>
      <p:nvGrpSpPr>
        <p:cNvPr id="1" name="Shape 77"/>
        <p:cNvGrpSpPr/>
        <p:nvPr/>
      </p:nvGrpSpPr>
      <p:grpSpPr>
        <a:xfrm>
          <a:off x="0" y="0"/>
          <a:ext cx="0" cy="0"/>
          <a:chOff x="0" y="0"/>
          <a:chExt cx="0" cy="0"/>
        </a:xfrm>
      </p:grpSpPr>
      <p:sp>
        <p:nvSpPr>
          <p:cNvPr id="78" name="Shape 78"/>
          <p:cNvSpPr txBox="1">
            <a:spLocks noGrp="1"/>
          </p:cNvSpPr>
          <p:nvPr>
            <p:ph type="title"/>
          </p:nvPr>
        </p:nvSpPr>
        <p:spPr>
          <a:xfrm rot="5400000">
            <a:off x="6012655" y="771525"/>
            <a:ext cx="3290888" cy="2057400"/>
          </a:xfrm>
          <a:prstGeom prst="rect">
            <a:avLst/>
          </a:prstGeom>
          <a:noFill/>
          <a:ln>
            <a:noFill/>
          </a:ln>
        </p:spPr>
        <p:txBody>
          <a:bodyPr lIns="91425" tIns="91425" rIns="91425" bIns="91425" anchor="ctr" anchorCtr="0"/>
          <a:lstStyle>
            <a:lvl1pPr marL="0" marR="0" lvl="0" indent="0" algn="ctr" rtl="0">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79" name="Shape 79"/>
          <p:cNvSpPr txBox="1">
            <a:spLocks noGrp="1"/>
          </p:cNvSpPr>
          <p:nvPr>
            <p:ph type="body" idx="1"/>
          </p:nvPr>
        </p:nvSpPr>
        <p:spPr>
          <a:xfrm rot="5400000">
            <a:off x="1821656" y="-1209674"/>
            <a:ext cx="3290888" cy="6019799"/>
          </a:xfrm>
          <a:prstGeom prst="rect">
            <a:avLst/>
          </a:prstGeom>
          <a:noFill/>
          <a:ln>
            <a:noFill/>
          </a:ln>
        </p:spPr>
        <p:txBody>
          <a:bodyPr lIns="91425" tIns="91425" rIns="91425" bIns="91425" anchor="t" anchorCtr="0"/>
          <a:lstStyle>
            <a:lvl1pPr marL="342900" marR="0" lvl="0" indent="-139700" algn="l" rtl="0">
              <a:spcBef>
                <a:spcPts val="640"/>
              </a:spcBef>
              <a:buClr>
                <a:schemeClr val="dk1"/>
              </a:buClr>
              <a:buSzPct val="100000"/>
              <a:buFont typeface="Arial"/>
              <a:buChar char="•"/>
              <a:defRPr sz="3200" b="0" i="0" u="none" strike="noStrike" cap="none">
                <a:solidFill>
                  <a:schemeClr val="dk1"/>
                </a:solidFill>
                <a:latin typeface="Calibri"/>
                <a:ea typeface="Calibri"/>
                <a:cs typeface="Calibri"/>
                <a:sym typeface="Calibri"/>
              </a:defRPr>
            </a:lvl1pPr>
            <a:lvl2pPr marL="742950" marR="0" lvl="1" indent="-107950" algn="l" rtl="0">
              <a:spcBef>
                <a:spcPts val="56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2pPr>
            <a:lvl3pPr marL="1143000" marR="0" lvl="2" indent="-7620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0" name="Shape 80"/>
          <p:cNvSpPr txBox="1">
            <a:spLocks noGrp="1"/>
          </p:cNvSpPr>
          <p:nvPr>
            <p:ph type="dt" idx="10"/>
          </p:nvPr>
        </p:nvSpPr>
        <p:spPr>
          <a:xfrm>
            <a:off x="457200" y="4767262"/>
            <a:ext cx="2133599" cy="273843"/>
          </a:xfrm>
          <a:prstGeom prst="rect">
            <a:avLst/>
          </a:prstGeom>
          <a:noFill/>
          <a:ln>
            <a:noFill/>
          </a:ln>
        </p:spPr>
        <p:txBody>
          <a:bodyPr lIns="91425" tIns="91425" rIns="91425" bIns="91425" anchor="ctr" anchorCtr="0"/>
          <a:lstStyle>
            <a:lvl1pPr marL="0" marR="0" lvl="0" indent="0" algn="l"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81" name="Shape 81"/>
          <p:cNvSpPr txBox="1">
            <a:spLocks noGrp="1"/>
          </p:cNvSpPr>
          <p:nvPr>
            <p:ph type="ftr" idx="11"/>
          </p:nvPr>
        </p:nvSpPr>
        <p:spPr>
          <a:xfrm>
            <a:off x="3124200" y="4767262"/>
            <a:ext cx="2895600" cy="273843"/>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82" name="Shape 82"/>
          <p:cNvSpPr txBox="1">
            <a:spLocks noGrp="1"/>
          </p:cNvSpPr>
          <p:nvPr>
            <p:ph type="sldNum" idx="12"/>
          </p:nvPr>
        </p:nvSpPr>
        <p:spPr>
          <a:xfrm>
            <a:off x="6553200" y="4767262"/>
            <a:ext cx="2133599" cy="273843"/>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Calibri"/>
                <a:ea typeface="Calibri"/>
                <a:cs typeface="Calibri"/>
                <a:sym typeface="Calibri"/>
              </a:rPr>
              <a:t>‹#›</a:t>
            </a:fld>
            <a:endParaRPr lang="en-US" sz="1200">
              <a:solidFill>
                <a:srgbClr val="888888"/>
              </a:solidFill>
              <a:latin typeface="Calibri"/>
              <a:ea typeface="Calibri"/>
              <a:cs typeface="Calibri"/>
              <a:sym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21"/>
        <p:cNvGrpSpPr/>
        <p:nvPr/>
      </p:nvGrpSpPr>
      <p:grpSpPr>
        <a:xfrm>
          <a:off x="0" y="0"/>
          <a:ext cx="0" cy="0"/>
          <a:chOff x="0" y="0"/>
          <a:chExt cx="0" cy="0"/>
        </a:xfrm>
      </p:grpSpPr>
      <p:sp>
        <p:nvSpPr>
          <p:cNvPr id="22" name="Shape 22"/>
          <p:cNvSpPr txBox="1">
            <a:spLocks noGrp="1"/>
          </p:cNvSpPr>
          <p:nvPr>
            <p:ph type="title"/>
          </p:nvPr>
        </p:nvSpPr>
        <p:spPr>
          <a:xfrm>
            <a:off x="228112" y="205978"/>
            <a:ext cx="8763487" cy="536971"/>
          </a:xfrm>
          <a:prstGeom prst="rect">
            <a:avLst/>
          </a:prstGeom>
          <a:noFill/>
          <a:ln>
            <a:noFill/>
          </a:ln>
        </p:spPr>
        <p:txBody>
          <a:bodyPr lIns="91425" tIns="91425" rIns="91425" bIns="91425" anchor="t" anchorCtr="0"/>
          <a:lstStyle>
            <a:lvl1pPr marL="0" marR="0" lvl="0" indent="0" algn="l" rtl="0">
              <a:spcBef>
                <a:spcPts val="0"/>
              </a:spcBef>
              <a:buClr>
                <a:srgbClr val="0773B6"/>
              </a:buClr>
              <a:buFont typeface="Calibri"/>
              <a:buNone/>
              <a:defRPr sz="2600" b="1" i="0" u="none" strike="noStrike" cap="none">
                <a:solidFill>
                  <a:srgbClr val="0773B6"/>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23" name="Shape 23"/>
          <p:cNvSpPr txBox="1">
            <a:spLocks noGrp="1"/>
          </p:cNvSpPr>
          <p:nvPr>
            <p:ph type="body" idx="1"/>
          </p:nvPr>
        </p:nvSpPr>
        <p:spPr>
          <a:xfrm>
            <a:off x="228112" y="923491"/>
            <a:ext cx="8763487" cy="3394472"/>
          </a:xfrm>
          <a:prstGeom prst="rect">
            <a:avLst/>
          </a:prstGeom>
          <a:noFill/>
          <a:ln>
            <a:noFill/>
          </a:ln>
        </p:spPr>
        <p:txBody>
          <a:bodyPr lIns="91425" tIns="91425" rIns="91425" bIns="91425" anchor="t" anchorCtr="0"/>
          <a:lstStyle>
            <a:lvl1pPr marL="342900" marR="0" lvl="0" indent="-139700" algn="l" rtl="0">
              <a:spcBef>
                <a:spcPts val="640"/>
              </a:spcBef>
              <a:buClr>
                <a:srgbClr val="343533"/>
              </a:buClr>
              <a:buSzPct val="100000"/>
              <a:buFont typeface="Arial"/>
              <a:buChar char="•"/>
              <a:defRPr sz="3200" b="0" i="0" u="none" strike="noStrike" cap="none">
                <a:solidFill>
                  <a:srgbClr val="343533"/>
                </a:solidFill>
                <a:latin typeface="Calibri"/>
                <a:ea typeface="Calibri"/>
                <a:cs typeface="Calibri"/>
                <a:sym typeface="Calibri"/>
              </a:defRPr>
            </a:lvl1pPr>
            <a:lvl2pPr marL="742950" marR="0" lvl="1" indent="-107950" algn="l" rtl="0">
              <a:spcBef>
                <a:spcPts val="560"/>
              </a:spcBef>
              <a:buClr>
                <a:srgbClr val="343533"/>
              </a:buClr>
              <a:buSzPct val="100000"/>
              <a:buFont typeface="Arial"/>
              <a:buChar char="–"/>
              <a:defRPr sz="2800" b="0" i="0" u="none" strike="noStrike" cap="none">
                <a:solidFill>
                  <a:srgbClr val="343533"/>
                </a:solidFill>
                <a:latin typeface="Calibri"/>
                <a:ea typeface="Calibri"/>
                <a:cs typeface="Calibri"/>
                <a:sym typeface="Calibri"/>
              </a:defRPr>
            </a:lvl2pPr>
            <a:lvl3pPr marL="1143000" marR="0" lvl="2" indent="-76200" algn="l" rtl="0">
              <a:spcBef>
                <a:spcPts val="480"/>
              </a:spcBef>
              <a:buClr>
                <a:srgbClr val="343533"/>
              </a:buClr>
              <a:buSzPct val="100000"/>
              <a:buFont typeface="Arial"/>
              <a:buChar char="•"/>
              <a:defRPr sz="2400" b="0" i="0" u="none" strike="noStrike" cap="none">
                <a:solidFill>
                  <a:srgbClr val="343533"/>
                </a:solidFill>
                <a:latin typeface="Calibri"/>
                <a:ea typeface="Calibri"/>
                <a:cs typeface="Calibri"/>
                <a:sym typeface="Calibri"/>
              </a:defRPr>
            </a:lvl3pPr>
            <a:lvl4pPr marL="1600200" marR="0" lvl="3" indent="-101600" algn="l" rtl="0">
              <a:spcBef>
                <a:spcPts val="400"/>
              </a:spcBef>
              <a:buClr>
                <a:srgbClr val="343533"/>
              </a:buClr>
              <a:buSzPct val="100000"/>
              <a:buFont typeface="Arial"/>
              <a:buChar char="–"/>
              <a:defRPr sz="2000" b="0" i="0" u="none" strike="noStrike" cap="none">
                <a:solidFill>
                  <a:srgbClr val="343533"/>
                </a:solidFill>
                <a:latin typeface="Calibri"/>
                <a:ea typeface="Calibri"/>
                <a:cs typeface="Calibri"/>
                <a:sym typeface="Calibri"/>
              </a:defRPr>
            </a:lvl4pPr>
            <a:lvl5pPr marL="2057400" marR="0" lvl="4" indent="-101600" algn="l" rtl="0">
              <a:spcBef>
                <a:spcPts val="400"/>
              </a:spcBef>
              <a:buClr>
                <a:srgbClr val="343533"/>
              </a:buClr>
              <a:buSzPct val="100000"/>
              <a:buFont typeface="Arial"/>
              <a:buChar char="»"/>
              <a:defRPr sz="2000" b="0" i="0" u="none" strike="noStrike" cap="none">
                <a:solidFill>
                  <a:srgbClr val="343533"/>
                </a:solidFill>
                <a:latin typeface="Calibri"/>
                <a:ea typeface="Calibri"/>
                <a:cs typeface="Calibri"/>
                <a:sym typeface="Calibri"/>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24" name="Shape 24"/>
          <p:cNvSpPr/>
          <p:nvPr/>
        </p:nvSpPr>
        <p:spPr>
          <a:xfrm>
            <a:off x="0" y="0"/>
            <a:ext cx="9144000" cy="57150"/>
          </a:xfrm>
          <a:prstGeom prst="rect">
            <a:avLst/>
          </a:prstGeom>
          <a:solidFill>
            <a:srgbClr val="0773B6"/>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pic>
        <p:nvPicPr>
          <p:cNvPr id="25" name="Shape 25" descr="E:\Work\japan\Aloki\Qbole\PPT\New folder\From Alpesh\ref\Logo Main .png"/>
          <p:cNvPicPr preferRelativeResize="0"/>
          <p:nvPr/>
        </p:nvPicPr>
        <p:blipFill rotWithShape="1">
          <a:blip r:embed="rId2">
            <a:alphaModFix/>
          </a:blip>
          <a:srcRect/>
          <a:stretch/>
        </p:blipFill>
        <p:spPr>
          <a:xfrm>
            <a:off x="8481796" y="4808241"/>
            <a:ext cx="501502" cy="209365"/>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26"/>
        <p:cNvGrpSpPr/>
        <p:nvPr/>
      </p:nvGrpSpPr>
      <p:grpSpPr>
        <a:xfrm>
          <a:off x="0" y="0"/>
          <a:ext cx="0" cy="0"/>
          <a:chOff x="0" y="0"/>
          <a:chExt cx="0" cy="0"/>
        </a:xfrm>
      </p:grpSpPr>
      <p:sp>
        <p:nvSpPr>
          <p:cNvPr id="27" name="Shape 27"/>
          <p:cNvSpPr txBox="1">
            <a:spLocks noGrp="1"/>
          </p:cNvSpPr>
          <p:nvPr>
            <p:ph type="title"/>
          </p:nvPr>
        </p:nvSpPr>
        <p:spPr>
          <a:xfrm>
            <a:off x="722312" y="3305176"/>
            <a:ext cx="7772400" cy="1021555"/>
          </a:xfrm>
          <a:prstGeom prst="rect">
            <a:avLst/>
          </a:prstGeom>
          <a:noFill/>
          <a:ln>
            <a:noFill/>
          </a:ln>
        </p:spPr>
        <p:txBody>
          <a:bodyPr lIns="91425" tIns="91425" rIns="91425" bIns="91425" anchor="t" anchorCtr="0"/>
          <a:lstStyle>
            <a:lvl1pPr marL="0" marR="0" lvl="0" indent="0" algn="l" rtl="0">
              <a:spcBef>
                <a:spcPts val="0"/>
              </a:spcBef>
              <a:buClr>
                <a:schemeClr val="dk1"/>
              </a:buClr>
              <a:buFont typeface="Calibri"/>
              <a:buNone/>
              <a:defRPr sz="4000" b="1"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28" name="Shape 28"/>
          <p:cNvSpPr txBox="1">
            <a:spLocks noGrp="1"/>
          </p:cNvSpPr>
          <p:nvPr>
            <p:ph type="body" idx="1"/>
          </p:nvPr>
        </p:nvSpPr>
        <p:spPr>
          <a:xfrm>
            <a:off x="722312" y="2180034"/>
            <a:ext cx="7772400" cy="1125140"/>
          </a:xfrm>
          <a:prstGeom prst="rect">
            <a:avLst/>
          </a:prstGeom>
          <a:noFill/>
          <a:ln>
            <a:noFill/>
          </a:ln>
        </p:spPr>
        <p:txBody>
          <a:bodyPr lIns="91425" tIns="91425" rIns="91425" bIns="91425" anchor="b" anchorCtr="0"/>
          <a:lstStyle>
            <a:lvl1pPr marL="0" marR="0" lvl="0" indent="0" algn="l"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1pPr>
            <a:lvl2pPr marL="457200" marR="0" lvl="1" indent="0" algn="l" rtl="0">
              <a:spcBef>
                <a:spcPts val="360"/>
              </a:spcBef>
              <a:buClr>
                <a:srgbClr val="888888"/>
              </a:buClr>
              <a:buFont typeface="Arial"/>
              <a:buNone/>
              <a:defRPr sz="1800" b="0" i="0" u="none" strike="noStrike" cap="none">
                <a:solidFill>
                  <a:srgbClr val="888888"/>
                </a:solidFill>
                <a:latin typeface="Calibri"/>
                <a:ea typeface="Calibri"/>
                <a:cs typeface="Calibri"/>
                <a:sym typeface="Calibri"/>
              </a:defRPr>
            </a:lvl2pPr>
            <a:lvl3pPr marL="914400" marR="0" lvl="2" indent="0" algn="l" rtl="0">
              <a:spcBef>
                <a:spcPts val="320"/>
              </a:spcBef>
              <a:buClr>
                <a:srgbClr val="888888"/>
              </a:buClr>
              <a:buFont typeface="Arial"/>
              <a:buNone/>
              <a:defRPr sz="1600" b="0" i="0" u="none" strike="noStrike" cap="none">
                <a:solidFill>
                  <a:srgbClr val="888888"/>
                </a:solidFill>
                <a:latin typeface="Calibri"/>
                <a:ea typeface="Calibri"/>
                <a:cs typeface="Calibri"/>
                <a:sym typeface="Calibri"/>
              </a:defRPr>
            </a:lvl3pPr>
            <a:lvl4pPr marL="1371600" marR="0" lvl="3" indent="0" algn="l" rtl="0">
              <a:spcBef>
                <a:spcPts val="280"/>
              </a:spcBef>
              <a:buClr>
                <a:srgbClr val="888888"/>
              </a:buClr>
              <a:buFont typeface="Arial"/>
              <a:buNone/>
              <a:defRPr sz="1400" b="0" i="0" u="none" strike="noStrike" cap="none">
                <a:solidFill>
                  <a:srgbClr val="888888"/>
                </a:solidFill>
                <a:latin typeface="Calibri"/>
                <a:ea typeface="Calibri"/>
                <a:cs typeface="Calibri"/>
                <a:sym typeface="Calibri"/>
              </a:defRPr>
            </a:lvl4pPr>
            <a:lvl5pPr marL="1828800" marR="0" lvl="4" indent="0" algn="l" rtl="0">
              <a:spcBef>
                <a:spcPts val="280"/>
              </a:spcBef>
              <a:buClr>
                <a:srgbClr val="888888"/>
              </a:buClr>
              <a:buFont typeface="Arial"/>
              <a:buNone/>
              <a:defRPr sz="1400" b="0" i="0" u="none" strike="noStrike" cap="none">
                <a:solidFill>
                  <a:srgbClr val="888888"/>
                </a:solidFill>
                <a:latin typeface="Calibri"/>
                <a:ea typeface="Calibri"/>
                <a:cs typeface="Calibri"/>
                <a:sym typeface="Calibri"/>
              </a:defRPr>
            </a:lvl5pPr>
            <a:lvl6pPr marL="2286000" marR="0" lvl="5" indent="0" algn="l" rtl="0">
              <a:spcBef>
                <a:spcPts val="280"/>
              </a:spcBef>
              <a:buClr>
                <a:srgbClr val="888888"/>
              </a:buClr>
              <a:buFont typeface="Arial"/>
              <a:buNone/>
              <a:defRPr sz="1400" b="0" i="0" u="none" strike="noStrike" cap="none">
                <a:solidFill>
                  <a:srgbClr val="888888"/>
                </a:solidFill>
                <a:latin typeface="Calibri"/>
                <a:ea typeface="Calibri"/>
                <a:cs typeface="Calibri"/>
                <a:sym typeface="Calibri"/>
              </a:defRPr>
            </a:lvl6pPr>
            <a:lvl7pPr marL="2743200" marR="0" lvl="6" indent="0" algn="l" rtl="0">
              <a:spcBef>
                <a:spcPts val="280"/>
              </a:spcBef>
              <a:buClr>
                <a:srgbClr val="888888"/>
              </a:buClr>
              <a:buFont typeface="Arial"/>
              <a:buNone/>
              <a:defRPr sz="1400" b="0" i="0" u="none" strike="noStrike" cap="none">
                <a:solidFill>
                  <a:srgbClr val="888888"/>
                </a:solidFill>
                <a:latin typeface="Calibri"/>
                <a:ea typeface="Calibri"/>
                <a:cs typeface="Calibri"/>
                <a:sym typeface="Calibri"/>
              </a:defRPr>
            </a:lvl7pPr>
            <a:lvl8pPr marL="3200400" marR="0" lvl="7" indent="0" algn="l" rtl="0">
              <a:spcBef>
                <a:spcPts val="280"/>
              </a:spcBef>
              <a:buClr>
                <a:srgbClr val="888888"/>
              </a:buClr>
              <a:buFont typeface="Arial"/>
              <a:buNone/>
              <a:defRPr sz="1400" b="0" i="0" u="none" strike="noStrike" cap="none">
                <a:solidFill>
                  <a:srgbClr val="888888"/>
                </a:solidFill>
                <a:latin typeface="Calibri"/>
                <a:ea typeface="Calibri"/>
                <a:cs typeface="Calibri"/>
                <a:sym typeface="Calibri"/>
              </a:defRPr>
            </a:lvl8pPr>
            <a:lvl9pPr marL="3657600" marR="0" lvl="8" indent="0" algn="l" rtl="0">
              <a:spcBef>
                <a:spcPts val="280"/>
              </a:spcBef>
              <a:buClr>
                <a:srgbClr val="888888"/>
              </a:buClr>
              <a:buFont typeface="Arial"/>
              <a:buNone/>
              <a:defRPr sz="1400" b="0" i="0" u="none" strike="noStrike" cap="none">
                <a:solidFill>
                  <a:srgbClr val="888888"/>
                </a:solidFill>
                <a:latin typeface="Calibri"/>
                <a:ea typeface="Calibri"/>
                <a:cs typeface="Calibri"/>
                <a:sym typeface="Calibri"/>
              </a:defRPr>
            </a:lvl9pPr>
          </a:lstStyle>
          <a:p>
            <a:endParaRPr/>
          </a:p>
        </p:txBody>
      </p:sp>
      <p:sp>
        <p:nvSpPr>
          <p:cNvPr id="29" name="Shape 29"/>
          <p:cNvSpPr txBox="1">
            <a:spLocks noGrp="1"/>
          </p:cNvSpPr>
          <p:nvPr>
            <p:ph type="dt" idx="10"/>
          </p:nvPr>
        </p:nvSpPr>
        <p:spPr>
          <a:xfrm>
            <a:off x="457200" y="4767262"/>
            <a:ext cx="2133599" cy="273843"/>
          </a:xfrm>
          <a:prstGeom prst="rect">
            <a:avLst/>
          </a:prstGeom>
          <a:noFill/>
          <a:ln>
            <a:noFill/>
          </a:ln>
        </p:spPr>
        <p:txBody>
          <a:bodyPr lIns="91425" tIns="91425" rIns="91425" bIns="91425" anchor="ctr" anchorCtr="0"/>
          <a:lstStyle>
            <a:lvl1pPr marL="0" marR="0" lvl="0" indent="0" algn="l"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30" name="Shape 30"/>
          <p:cNvSpPr txBox="1">
            <a:spLocks noGrp="1"/>
          </p:cNvSpPr>
          <p:nvPr>
            <p:ph type="ftr" idx="11"/>
          </p:nvPr>
        </p:nvSpPr>
        <p:spPr>
          <a:xfrm>
            <a:off x="3124200" y="4767262"/>
            <a:ext cx="2895600" cy="273843"/>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31" name="Shape 31"/>
          <p:cNvSpPr txBox="1">
            <a:spLocks noGrp="1"/>
          </p:cNvSpPr>
          <p:nvPr>
            <p:ph type="sldNum" idx="12"/>
          </p:nvPr>
        </p:nvSpPr>
        <p:spPr>
          <a:xfrm>
            <a:off x="6553200" y="4767262"/>
            <a:ext cx="2133599" cy="273843"/>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Calibri"/>
                <a:ea typeface="Calibri"/>
                <a:cs typeface="Calibri"/>
                <a:sym typeface="Calibri"/>
              </a:rPr>
              <a:t>‹#›</a:t>
            </a:fld>
            <a:endParaRPr lang="en-US" sz="1200">
              <a:solidFill>
                <a:srgbClr val="888888"/>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457200" y="205978"/>
            <a:ext cx="8229600" cy="857250"/>
          </a:xfrm>
          <a:prstGeom prst="rect">
            <a:avLst/>
          </a:prstGeom>
          <a:noFill/>
          <a:ln>
            <a:noFill/>
          </a:ln>
        </p:spPr>
        <p:txBody>
          <a:bodyPr lIns="91425" tIns="91425" rIns="91425" bIns="91425" anchor="ctr" anchorCtr="0"/>
          <a:lstStyle>
            <a:lvl1pPr marL="0" marR="0" lvl="0" indent="0" algn="ctr" rtl="0">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4" name="Shape 34"/>
          <p:cNvSpPr txBox="1">
            <a:spLocks noGrp="1"/>
          </p:cNvSpPr>
          <p:nvPr>
            <p:ph type="body" idx="1"/>
          </p:nvPr>
        </p:nvSpPr>
        <p:spPr>
          <a:xfrm>
            <a:off x="457200" y="900112"/>
            <a:ext cx="4038599" cy="2545556"/>
          </a:xfrm>
          <a:prstGeom prst="rect">
            <a:avLst/>
          </a:prstGeom>
          <a:noFill/>
          <a:ln>
            <a:noFill/>
          </a:ln>
        </p:spPr>
        <p:txBody>
          <a:bodyPr lIns="91425" tIns="91425" rIns="91425" bIns="91425" anchor="t" anchorCtr="0"/>
          <a:lstStyle>
            <a:lvl1pPr marL="342900" marR="0" lvl="0" indent="-165100" algn="l" rtl="0">
              <a:spcBef>
                <a:spcPts val="56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1pPr>
            <a:lvl2pPr marL="742950" marR="0" lvl="1" indent="-13335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2pPr>
            <a:lvl3pPr marL="1143000" marR="0" lvl="2"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0200" marR="0" lvl="3"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5" name="Shape 35"/>
          <p:cNvSpPr txBox="1">
            <a:spLocks noGrp="1"/>
          </p:cNvSpPr>
          <p:nvPr>
            <p:ph type="body" idx="2"/>
          </p:nvPr>
        </p:nvSpPr>
        <p:spPr>
          <a:xfrm>
            <a:off x="4648200" y="900112"/>
            <a:ext cx="4038599" cy="2545556"/>
          </a:xfrm>
          <a:prstGeom prst="rect">
            <a:avLst/>
          </a:prstGeom>
          <a:noFill/>
          <a:ln>
            <a:noFill/>
          </a:ln>
        </p:spPr>
        <p:txBody>
          <a:bodyPr lIns="91425" tIns="91425" rIns="91425" bIns="91425" anchor="t" anchorCtr="0"/>
          <a:lstStyle>
            <a:lvl1pPr marL="342900" marR="0" lvl="0" indent="-165100" algn="l" rtl="0">
              <a:spcBef>
                <a:spcPts val="56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1pPr>
            <a:lvl2pPr marL="742950" marR="0" lvl="1" indent="-13335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2pPr>
            <a:lvl3pPr marL="1143000" marR="0" lvl="2"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0200" marR="0" lvl="3"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6" name="Shape 36"/>
          <p:cNvSpPr txBox="1">
            <a:spLocks noGrp="1"/>
          </p:cNvSpPr>
          <p:nvPr>
            <p:ph type="dt" idx="10"/>
          </p:nvPr>
        </p:nvSpPr>
        <p:spPr>
          <a:xfrm>
            <a:off x="457200" y="4767262"/>
            <a:ext cx="2133599" cy="273843"/>
          </a:xfrm>
          <a:prstGeom prst="rect">
            <a:avLst/>
          </a:prstGeom>
          <a:noFill/>
          <a:ln>
            <a:noFill/>
          </a:ln>
        </p:spPr>
        <p:txBody>
          <a:bodyPr lIns="91425" tIns="91425" rIns="91425" bIns="91425" anchor="ctr" anchorCtr="0"/>
          <a:lstStyle>
            <a:lvl1pPr marL="0" marR="0" lvl="0" indent="0" algn="l"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37" name="Shape 37"/>
          <p:cNvSpPr txBox="1">
            <a:spLocks noGrp="1"/>
          </p:cNvSpPr>
          <p:nvPr>
            <p:ph type="ftr" idx="11"/>
          </p:nvPr>
        </p:nvSpPr>
        <p:spPr>
          <a:xfrm>
            <a:off x="3124200" y="4767262"/>
            <a:ext cx="2895600" cy="273843"/>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38" name="Shape 38"/>
          <p:cNvSpPr txBox="1">
            <a:spLocks noGrp="1"/>
          </p:cNvSpPr>
          <p:nvPr>
            <p:ph type="sldNum" idx="12"/>
          </p:nvPr>
        </p:nvSpPr>
        <p:spPr>
          <a:xfrm>
            <a:off x="6553200" y="4767262"/>
            <a:ext cx="2133599" cy="273843"/>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Calibri"/>
                <a:ea typeface="Calibri"/>
                <a:cs typeface="Calibri"/>
                <a:sym typeface="Calibri"/>
              </a:rPr>
              <a:t>‹#›</a:t>
            </a:fld>
            <a:endParaRPr lang="en-US" sz="1200">
              <a:solidFill>
                <a:srgbClr val="888888"/>
              </a:solidFill>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Shape 39"/>
        <p:cNvGrpSpPr/>
        <p:nvPr/>
      </p:nvGrpSpPr>
      <p:grpSpPr>
        <a:xfrm>
          <a:off x="0" y="0"/>
          <a:ext cx="0" cy="0"/>
          <a:chOff x="0" y="0"/>
          <a:chExt cx="0" cy="0"/>
        </a:xfrm>
      </p:grpSpPr>
      <p:sp>
        <p:nvSpPr>
          <p:cNvPr id="40" name="Shape 40"/>
          <p:cNvSpPr txBox="1">
            <a:spLocks noGrp="1"/>
          </p:cNvSpPr>
          <p:nvPr>
            <p:ph type="title"/>
          </p:nvPr>
        </p:nvSpPr>
        <p:spPr>
          <a:xfrm>
            <a:off x="457200" y="205978"/>
            <a:ext cx="8229600" cy="857250"/>
          </a:xfrm>
          <a:prstGeom prst="rect">
            <a:avLst/>
          </a:prstGeom>
          <a:noFill/>
          <a:ln>
            <a:noFill/>
          </a:ln>
        </p:spPr>
        <p:txBody>
          <a:bodyPr lIns="91425" tIns="91425" rIns="91425" bIns="91425" anchor="ctr" anchorCtr="0"/>
          <a:lstStyle>
            <a:lvl1pPr marL="0" marR="0" lvl="0" indent="0" algn="ctr" rtl="0">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41" name="Shape 41"/>
          <p:cNvSpPr txBox="1">
            <a:spLocks noGrp="1"/>
          </p:cNvSpPr>
          <p:nvPr>
            <p:ph type="body" idx="1"/>
          </p:nvPr>
        </p:nvSpPr>
        <p:spPr>
          <a:xfrm>
            <a:off x="457200" y="1151334"/>
            <a:ext cx="4040187" cy="479821"/>
          </a:xfrm>
          <a:prstGeom prst="rect">
            <a:avLst/>
          </a:prstGeom>
          <a:noFill/>
          <a:ln>
            <a:noFill/>
          </a:ln>
        </p:spPr>
        <p:txBody>
          <a:bodyPr lIns="91425" tIns="91425" rIns="91425" bIns="91425" anchor="b" anchorCtr="0"/>
          <a:lstStyle>
            <a:lvl1pPr marL="0" marR="0" lvl="0" indent="0" algn="l" rtl="0">
              <a:spcBef>
                <a:spcPts val="480"/>
              </a:spcBef>
              <a:buClr>
                <a:schemeClr val="dk1"/>
              </a:buClr>
              <a:buFont typeface="Arial"/>
              <a:buNone/>
              <a:defRPr sz="2400" b="1" i="0" u="none" strike="noStrike" cap="none">
                <a:solidFill>
                  <a:schemeClr val="dk1"/>
                </a:solidFill>
                <a:latin typeface="Calibri"/>
                <a:ea typeface="Calibri"/>
                <a:cs typeface="Calibri"/>
                <a:sym typeface="Calibri"/>
              </a:defRPr>
            </a:lvl1pPr>
            <a:lvl2pPr marL="457200" marR="0" lvl="1" indent="0" algn="l" rtl="0">
              <a:spcBef>
                <a:spcPts val="400"/>
              </a:spcBef>
              <a:buClr>
                <a:schemeClr val="dk1"/>
              </a:buClr>
              <a:buFont typeface="Arial"/>
              <a:buNone/>
              <a:defRPr sz="2000" b="1" i="0" u="none" strike="noStrike" cap="none">
                <a:solidFill>
                  <a:schemeClr val="dk1"/>
                </a:solidFill>
                <a:latin typeface="Calibri"/>
                <a:ea typeface="Calibri"/>
                <a:cs typeface="Calibri"/>
                <a:sym typeface="Calibri"/>
              </a:defRPr>
            </a:lvl2pPr>
            <a:lvl3pPr marL="914400" marR="0" lvl="2" indent="0" algn="l" rtl="0">
              <a:spcBef>
                <a:spcPts val="360"/>
              </a:spcBef>
              <a:buClr>
                <a:schemeClr val="dk1"/>
              </a:buClr>
              <a:buFont typeface="Arial"/>
              <a:buNone/>
              <a:defRPr sz="1800" b="1" i="0" u="none" strike="noStrike" cap="none">
                <a:solidFill>
                  <a:schemeClr val="dk1"/>
                </a:solidFill>
                <a:latin typeface="Calibri"/>
                <a:ea typeface="Calibri"/>
                <a:cs typeface="Calibri"/>
                <a:sym typeface="Calibri"/>
              </a:defRPr>
            </a:lvl3pPr>
            <a:lvl4pPr marL="1371600" marR="0" lvl="3"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4pPr>
            <a:lvl5pPr marL="1828800" marR="0" lvl="4"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5pPr>
            <a:lvl6pPr marL="2286000" marR="0" lvl="5"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6pPr>
            <a:lvl7pPr marL="2743200" marR="0" lvl="6"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7pPr>
            <a:lvl8pPr marL="3200400" marR="0" lvl="7"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8pPr>
            <a:lvl9pPr marL="3657600" marR="0" lvl="8"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42" name="Shape 42"/>
          <p:cNvSpPr txBox="1">
            <a:spLocks noGrp="1"/>
          </p:cNvSpPr>
          <p:nvPr>
            <p:ph type="body" idx="2"/>
          </p:nvPr>
        </p:nvSpPr>
        <p:spPr>
          <a:xfrm>
            <a:off x="457200" y="1631155"/>
            <a:ext cx="4040187" cy="2963465"/>
          </a:xfrm>
          <a:prstGeom prst="rect">
            <a:avLst/>
          </a:prstGeom>
          <a:noFill/>
          <a:ln>
            <a:noFill/>
          </a:ln>
        </p:spPr>
        <p:txBody>
          <a:bodyPr lIns="91425" tIns="91425" rIns="91425" bIns="91425" anchor="t" anchorCtr="0"/>
          <a:lstStyle>
            <a:lvl1pPr marL="342900" marR="0" lvl="0" indent="-19050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1pPr>
            <a:lvl2pPr marL="742950" marR="0" lvl="1" indent="-15875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2pPr>
            <a:lvl3pPr marL="1143000" marR="0" lvl="2"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3pPr>
            <a:lvl4pPr marL="1600200" marR="0" lvl="3"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4pPr>
            <a:lvl5pPr marL="2057400" marR="0" lvl="4"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5pPr>
            <a:lvl6pPr marL="2514600" marR="0" lvl="5"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6pPr>
            <a:lvl7pPr marL="2971800" marR="0" lvl="6"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7pPr>
            <a:lvl8pPr marL="3429000" marR="0" lvl="7"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8pPr>
            <a:lvl9pPr marL="3886200" marR="0" lvl="8"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9pPr>
          </a:lstStyle>
          <a:p>
            <a:endParaRPr/>
          </a:p>
        </p:txBody>
      </p:sp>
      <p:sp>
        <p:nvSpPr>
          <p:cNvPr id="43" name="Shape 43"/>
          <p:cNvSpPr txBox="1">
            <a:spLocks noGrp="1"/>
          </p:cNvSpPr>
          <p:nvPr>
            <p:ph type="body" idx="3"/>
          </p:nvPr>
        </p:nvSpPr>
        <p:spPr>
          <a:xfrm>
            <a:off x="4645026" y="1151334"/>
            <a:ext cx="4041774" cy="479821"/>
          </a:xfrm>
          <a:prstGeom prst="rect">
            <a:avLst/>
          </a:prstGeom>
          <a:noFill/>
          <a:ln>
            <a:noFill/>
          </a:ln>
        </p:spPr>
        <p:txBody>
          <a:bodyPr lIns="91425" tIns="91425" rIns="91425" bIns="91425" anchor="b" anchorCtr="0"/>
          <a:lstStyle>
            <a:lvl1pPr marL="0" marR="0" lvl="0" indent="0" algn="l" rtl="0">
              <a:spcBef>
                <a:spcPts val="480"/>
              </a:spcBef>
              <a:buClr>
                <a:schemeClr val="dk1"/>
              </a:buClr>
              <a:buFont typeface="Arial"/>
              <a:buNone/>
              <a:defRPr sz="2400" b="1" i="0" u="none" strike="noStrike" cap="none">
                <a:solidFill>
                  <a:schemeClr val="dk1"/>
                </a:solidFill>
                <a:latin typeface="Calibri"/>
                <a:ea typeface="Calibri"/>
                <a:cs typeface="Calibri"/>
                <a:sym typeface="Calibri"/>
              </a:defRPr>
            </a:lvl1pPr>
            <a:lvl2pPr marL="457200" marR="0" lvl="1" indent="0" algn="l" rtl="0">
              <a:spcBef>
                <a:spcPts val="400"/>
              </a:spcBef>
              <a:buClr>
                <a:schemeClr val="dk1"/>
              </a:buClr>
              <a:buFont typeface="Arial"/>
              <a:buNone/>
              <a:defRPr sz="2000" b="1" i="0" u="none" strike="noStrike" cap="none">
                <a:solidFill>
                  <a:schemeClr val="dk1"/>
                </a:solidFill>
                <a:latin typeface="Calibri"/>
                <a:ea typeface="Calibri"/>
                <a:cs typeface="Calibri"/>
                <a:sym typeface="Calibri"/>
              </a:defRPr>
            </a:lvl2pPr>
            <a:lvl3pPr marL="914400" marR="0" lvl="2" indent="0" algn="l" rtl="0">
              <a:spcBef>
                <a:spcPts val="360"/>
              </a:spcBef>
              <a:buClr>
                <a:schemeClr val="dk1"/>
              </a:buClr>
              <a:buFont typeface="Arial"/>
              <a:buNone/>
              <a:defRPr sz="1800" b="1" i="0" u="none" strike="noStrike" cap="none">
                <a:solidFill>
                  <a:schemeClr val="dk1"/>
                </a:solidFill>
                <a:latin typeface="Calibri"/>
                <a:ea typeface="Calibri"/>
                <a:cs typeface="Calibri"/>
                <a:sym typeface="Calibri"/>
              </a:defRPr>
            </a:lvl3pPr>
            <a:lvl4pPr marL="1371600" marR="0" lvl="3"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4pPr>
            <a:lvl5pPr marL="1828800" marR="0" lvl="4"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5pPr>
            <a:lvl6pPr marL="2286000" marR="0" lvl="5"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6pPr>
            <a:lvl7pPr marL="2743200" marR="0" lvl="6"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7pPr>
            <a:lvl8pPr marL="3200400" marR="0" lvl="7"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8pPr>
            <a:lvl9pPr marL="3657600" marR="0" lvl="8"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44" name="Shape 44"/>
          <p:cNvSpPr txBox="1">
            <a:spLocks noGrp="1"/>
          </p:cNvSpPr>
          <p:nvPr>
            <p:ph type="body" idx="4"/>
          </p:nvPr>
        </p:nvSpPr>
        <p:spPr>
          <a:xfrm>
            <a:off x="4645026" y="1631155"/>
            <a:ext cx="4041774" cy="2963465"/>
          </a:xfrm>
          <a:prstGeom prst="rect">
            <a:avLst/>
          </a:prstGeom>
          <a:noFill/>
          <a:ln>
            <a:noFill/>
          </a:ln>
        </p:spPr>
        <p:txBody>
          <a:bodyPr lIns="91425" tIns="91425" rIns="91425" bIns="91425" anchor="t" anchorCtr="0"/>
          <a:lstStyle>
            <a:lvl1pPr marL="342900" marR="0" lvl="0" indent="-19050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1pPr>
            <a:lvl2pPr marL="742950" marR="0" lvl="1" indent="-15875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2pPr>
            <a:lvl3pPr marL="1143000" marR="0" lvl="2"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3pPr>
            <a:lvl4pPr marL="1600200" marR="0" lvl="3"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4pPr>
            <a:lvl5pPr marL="2057400" marR="0" lvl="4"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5pPr>
            <a:lvl6pPr marL="2514600" marR="0" lvl="5"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6pPr>
            <a:lvl7pPr marL="2971800" marR="0" lvl="6"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7pPr>
            <a:lvl8pPr marL="3429000" marR="0" lvl="7"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8pPr>
            <a:lvl9pPr marL="3886200" marR="0" lvl="8"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9pPr>
          </a:lstStyle>
          <a:p>
            <a:endParaRPr/>
          </a:p>
        </p:txBody>
      </p:sp>
      <p:sp>
        <p:nvSpPr>
          <p:cNvPr id="45" name="Shape 45"/>
          <p:cNvSpPr txBox="1">
            <a:spLocks noGrp="1"/>
          </p:cNvSpPr>
          <p:nvPr>
            <p:ph type="dt" idx="10"/>
          </p:nvPr>
        </p:nvSpPr>
        <p:spPr>
          <a:xfrm>
            <a:off x="457200" y="4767262"/>
            <a:ext cx="2133599" cy="273843"/>
          </a:xfrm>
          <a:prstGeom prst="rect">
            <a:avLst/>
          </a:prstGeom>
          <a:noFill/>
          <a:ln>
            <a:noFill/>
          </a:ln>
        </p:spPr>
        <p:txBody>
          <a:bodyPr lIns="91425" tIns="91425" rIns="91425" bIns="91425" anchor="ctr" anchorCtr="0"/>
          <a:lstStyle>
            <a:lvl1pPr marL="0" marR="0" lvl="0" indent="0" algn="l"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46" name="Shape 46"/>
          <p:cNvSpPr txBox="1">
            <a:spLocks noGrp="1"/>
          </p:cNvSpPr>
          <p:nvPr>
            <p:ph type="ftr" idx="11"/>
          </p:nvPr>
        </p:nvSpPr>
        <p:spPr>
          <a:xfrm>
            <a:off x="3124200" y="4767262"/>
            <a:ext cx="2895600" cy="273843"/>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47" name="Shape 47"/>
          <p:cNvSpPr txBox="1">
            <a:spLocks noGrp="1"/>
          </p:cNvSpPr>
          <p:nvPr>
            <p:ph type="sldNum" idx="12"/>
          </p:nvPr>
        </p:nvSpPr>
        <p:spPr>
          <a:xfrm>
            <a:off x="6553200" y="4767262"/>
            <a:ext cx="2133599" cy="273843"/>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Calibri"/>
                <a:ea typeface="Calibri"/>
                <a:cs typeface="Calibri"/>
                <a:sym typeface="Calibri"/>
              </a:rPr>
              <a:t>‹#›</a:t>
            </a:fld>
            <a:endParaRPr lang="en-US" sz="1200">
              <a:solidFill>
                <a:srgbClr val="888888"/>
              </a:solidFill>
              <a:latin typeface="Calibri"/>
              <a:ea typeface="Calibri"/>
              <a:cs typeface="Calibri"/>
              <a:sym typeface="Calibri"/>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48"/>
        <p:cNvGrpSpPr/>
        <p:nvPr/>
      </p:nvGrpSpPr>
      <p:grpSpPr>
        <a:xfrm>
          <a:off x="0" y="0"/>
          <a:ext cx="0" cy="0"/>
          <a:chOff x="0" y="0"/>
          <a:chExt cx="0" cy="0"/>
        </a:xfrm>
      </p:grpSpPr>
      <p:sp>
        <p:nvSpPr>
          <p:cNvPr id="49" name="Shape 49"/>
          <p:cNvSpPr txBox="1">
            <a:spLocks noGrp="1"/>
          </p:cNvSpPr>
          <p:nvPr>
            <p:ph type="title"/>
          </p:nvPr>
        </p:nvSpPr>
        <p:spPr>
          <a:xfrm>
            <a:off x="457200" y="205978"/>
            <a:ext cx="8229600" cy="857250"/>
          </a:xfrm>
          <a:prstGeom prst="rect">
            <a:avLst/>
          </a:prstGeom>
          <a:noFill/>
          <a:ln>
            <a:noFill/>
          </a:ln>
        </p:spPr>
        <p:txBody>
          <a:bodyPr lIns="91425" tIns="91425" rIns="91425" bIns="91425" anchor="ctr" anchorCtr="0"/>
          <a:lstStyle>
            <a:lvl1pPr marL="0" marR="0" lvl="0" indent="0" algn="ctr" rtl="0">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50" name="Shape 50"/>
          <p:cNvSpPr txBox="1">
            <a:spLocks noGrp="1"/>
          </p:cNvSpPr>
          <p:nvPr>
            <p:ph type="dt" idx="10"/>
          </p:nvPr>
        </p:nvSpPr>
        <p:spPr>
          <a:xfrm>
            <a:off x="457200" y="4767262"/>
            <a:ext cx="2133599" cy="273843"/>
          </a:xfrm>
          <a:prstGeom prst="rect">
            <a:avLst/>
          </a:prstGeom>
          <a:noFill/>
          <a:ln>
            <a:noFill/>
          </a:ln>
        </p:spPr>
        <p:txBody>
          <a:bodyPr lIns="91425" tIns="91425" rIns="91425" bIns="91425" anchor="ctr" anchorCtr="0"/>
          <a:lstStyle>
            <a:lvl1pPr marL="0" marR="0" lvl="0" indent="0" algn="l"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51" name="Shape 51"/>
          <p:cNvSpPr txBox="1">
            <a:spLocks noGrp="1"/>
          </p:cNvSpPr>
          <p:nvPr>
            <p:ph type="ftr" idx="11"/>
          </p:nvPr>
        </p:nvSpPr>
        <p:spPr>
          <a:xfrm>
            <a:off x="3124200" y="4767262"/>
            <a:ext cx="2895600" cy="273843"/>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52" name="Shape 52"/>
          <p:cNvSpPr txBox="1">
            <a:spLocks noGrp="1"/>
          </p:cNvSpPr>
          <p:nvPr>
            <p:ph type="sldNum" idx="12"/>
          </p:nvPr>
        </p:nvSpPr>
        <p:spPr>
          <a:xfrm>
            <a:off x="6553200" y="4767262"/>
            <a:ext cx="2133599" cy="273843"/>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Calibri"/>
                <a:ea typeface="Calibri"/>
                <a:cs typeface="Calibri"/>
                <a:sym typeface="Calibri"/>
              </a:rPr>
              <a:t>‹#›</a:t>
            </a:fld>
            <a:endParaRPr lang="en-US" sz="1200">
              <a:solidFill>
                <a:srgbClr val="888888"/>
              </a:solidFill>
              <a:latin typeface="Calibri"/>
              <a:ea typeface="Calibri"/>
              <a:cs typeface="Calibri"/>
              <a:sym typeface="Calibri"/>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53"/>
        <p:cNvGrpSpPr/>
        <p:nvPr/>
      </p:nvGrpSpPr>
      <p:grpSpPr>
        <a:xfrm>
          <a:off x="0" y="0"/>
          <a:ext cx="0" cy="0"/>
          <a:chOff x="0" y="0"/>
          <a:chExt cx="0" cy="0"/>
        </a:xfrm>
      </p:grpSpPr>
      <p:sp>
        <p:nvSpPr>
          <p:cNvPr id="54" name="Shape 54"/>
          <p:cNvSpPr txBox="1">
            <a:spLocks noGrp="1"/>
          </p:cNvSpPr>
          <p:nvPr>
            <p:ph type="dt" idx="10"/>
          </p:nvPr>
        </p:nvSpPr>
        <p:spPr>
          <a:xfrm>
            <a:off x="457200" y="4767262"/>
            <a:ext cx="2133599" cy="273843"/>
          </a:xfrm>
          <a:prstGeom prst="rect">
            <a:avLst/>
          </a:prstGeom>
          <a:noFill/>
          <a:ln>
            <a:noFill/>
          </a:ln>
        </p:spPr>
        <p:txBody>
          <a:bodyPr lIns="91425" tIns="91425" rIns="91425" bIns="91425" anchor="ctr" anchorCtr="0"/>
          <a:lstStyle>
            <a:lvl1pPr marL="0" marR="0" lvl="0" indent="0" algn="l"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55" name="Shape 55"/>
          <p:cNvSpPr txBox="1">
            <a:spLocks noGrp="1"/>
          </p:cNvSpPr>
          <p:nvPr>
            <p:ph type="ftr" idx="11"/>
          </p:nvPr>
        </p:nvSpPr>
        <p:spPr>
          <a:xfrm>
            <a:off x="3124200" y="4767262"/>
            <a:ext cx="2895600" cy="273843"/>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56" name="Shape 56"/>
          <p:cNvSpPr txBox="1">
            <a:spLocks noGrp="1"/>
          </p:cNvSpPr>
          <p:nvPr>
            <p:ph type="sldNum" idx="12"/>
          </p:nvPr>
        </p:nvSpPr>
        <p:spPr>
          <a:xfrm>
            <a:off x="6553200" y="4767262"/>
            <a:ext cx="2133599" cy="273843"/>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Calibri"/>
                <a:ea typeface="Calibri"/>
                <a:cs typeface="Calibri"/>
                <a:sym typeface="Calibri"/>
              </a:rPr>
              <a:t>‹#›</a:t>
            </a:fld>
            <a:endParaRPr lang="en-US" sz="1200">
              <a:solidFill>
                <a:srgbClr val="888888"/>
              </a:solidFill>
              <a:latin typeface="Calibri"/>
              <a:ea typeface="Calibri"/>
              <a:cs typeface="Calibri"/>
              <a:sym typeface="Calibri"/>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Shape 57"/>
        <p:cNvGrpSpPr/>
        <p:nvPr/>
      </p:nvGrpSpPr>
      <p:grpSpPr>
        <a:xfrm>
          <a:off x="0" y="0"/>
          <a:ext cx="0" cy="0"/>
          <a:chOff x="0" y="0"/>
          <a:chExt cx="0" cy="0"/>
        </a:xfrm>
      </p:grpSpPr>
      <p:sp>
        <p:nvSpPr>
          <p:cNvPr id="58" name="Shape 58"/>
          <p:cNvSpPr txBox="1">
            <a:spLocks noGrp="1"/>
          </p:cNvSpPr>
          <p:nvPr>
            <p:ph type="title"/>
          </p:nvPr>
        </p:nvSpPr>
        <p:spPr>
          <a:xfrm>
            <a:off x="457200" y="204786"/>
            <a:ext cx="3008313" cy="871538"/>
          </a:xfrm>
          <a:prstGeom prst="rect">
            <a:avLst/>
          </a:prstGeom>
          <a:noFill/>
          <a:ln>
            <a:noFill/>
          </a:ln>
        </p:spPr>
        <p:txBody>
          <a:bodyPr lIns="91425" tIns="91425" rIns="91425" bIns="91425" anchor="b" anchorCtr="0"/>
          <a:lstStyle>
            <a:lvl1pPr marL="0" marR="0" lvl="0" indent="0" algn="l" rtl="0">
              <a:spcBef>
                <a:spcPts val="0"/>
              </a:spcBef>
              <a:buClr>
                <a:schemeClr val="dk1"/>
              </a:buClr>
              <a:buFont typeface="Calibri"/>
              <a:buNone/>
              <a:defRPr sz="2000" b="1"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59" name="Shape 59"/>
          <p:cNvSpPr txBox="1">
            <a:spLocks noGrp="1"/>
          </p:cNvSpPr>
          <p:nvPr>
            <p:ph type="body" idx="1"/>
          </p:nvPr>
        </p:nvSpPr>
        <p:spPr>
          <a:xfrm>
            <a:off x="3575050" y="204788"/>
            <a:ext cx="5111750" cy="4389834"/>
          </a:xfrm>
          <a:prstGeom prst="rect">
            <a:avLst/>
          </a:prstGeom>
          <a:noFill/>
          <a:ln>
            <a:noFill/>
          </a:ln>
        </p:spPr>
        <p:txBody>
          <a:bodyPr lIns="91425" tIns="91425" rIns="91425" bIns="91425" anchor="t" anchorCtr="0"/>
          <a:lstStyle>
            <a:lvl1pPr marL="342900" marR="0" lvl="0" indent="-139700" algn="l" rtl="0">
              <a:spcBef>
                <a:spcPts val="640"/>
              </a:spcBef>
              <a:buClr>
                <a:schemeClr val="dk1"/>
              </a:buClr>
              <a:buSzPct val="100000"/>
              <a:buFont typeface="Arial"/>
              <a:buChar char="•"/>
              <a:defRPr sz="3200" b="0" i="0" u="none" strike="noStrike" cap="none">
                <a:solidFill>
                  <a:schemeClr val="dk1"/>
                </a:solidFill>
                <a:latin typeface="Calibri"/>
                <a:ea typeface="Calibri"/>
                <a:cs typeface="Calibri"/>
                <a:sym typeface="Calibri"/>
              </a:defRPr>
            </a:lvl1pPr>
            <a:lvl2pPr marL="742950" marR="0" lvl="1" indent="-107950" algn="l" rtl="0">
              <a:spcBef>
                <a:spcPts val="56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2pPr>
            <a:lvl3pPr marL="1143000" marR="0" lvl="2" indent="-7620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60" name="Shape 60"/>
          <p:cNvSpPr txBox="1">
            <a:spLocks noGrp="1"/>
          </p:cNvSpPr>
          <p:nvPr>
            <p:ph type="body" idx="2"/>
          </p:nvPr>
        </p:nvSpPr>
        <p:spPr>
          <a:xfrm>
            <a:off x="457200" y="1076325"/>
            <a:ext cx="3008313" cy="3518296"/>
          </a:xfrm>
          <a:prstGeom prst="rect">
            <a:avLst/>
          </a:prstGeom>
          <a:noFill/>
          <a:ln>
            <a:noFill/>
          </a:ln>
        </p:spPr>
        <p:txBody>
          <a:bodyPr lIns="91425" tIns="91425" rIns="91425" bIns="91425" anchor="t" anchorCtr="0"/>
          <a:lstStyle>
            <a:lvl1pPr marL="0" marR="0" lvl="0" indent="0" algn="l" rtl="0">
              <a:spcBef>
                <a:spcPts val="280"/>
              </a:spcBef>
              <a:buClr>
                <a:schemeClr val="dk1"/>
              </a:buClr>
              <a:buFont typeface="Arial"/>
              <a:buNone/>
              <a:defRPr sz="1400" b="0" i="0" u="none" strike="noStrike" cap="none">
                <a:solidFill>
                  <a:schemeClr val="dk1"/>
                </a:solidFill>
                <a:latin typeface="Calibri"/>
                <a:ea typeface="Calibri"/>
                <a:cs typeface="Calibri"/>
                <a:sym typeface="Calibri"/>
              </a:defRPr>
            </a:lvl1pPr>
            <a:lvl2pPr marL="457200" marR="0" lvl="1" indent="0" algn="l" rtl="0">
              <a:spcBef>
                <a:spcPts val="240"/>
              </a:spcBef>
              <a:buClr>
                <a:schemeClr val="dk1"/>
              </a:buClr>
              <a:buFont typeface="Arial"/>
              <a:buNone/>
              <a:defRPr sz="1200" b="0" i="0" u="none" strike="noStrike" cap="none">
                <a:solidFill>
                  <a:schemeClr val="dk1"/>
                </a:solidFill>
                <a:latin typeface="Calibri"/>
                <a:ea typeface="Calibri"/>
                <a:cs typeface="Calibri"/>
                <a:sym typeface="Calibri"/>
              </a:defRPr>
            </a:lvl2pPr>
            <a:lvl3pPr marL="914400" marR="0" lvl="2" indent="0" algn="l" rtl="0">
              <a:spcBef>
                <a:spcPts val="200"/>
              </a:spcBef>
              <a:buClr>
                <a:schemeClr val="dk1"/>
              </a:buClr>
              <a:buFont typeface="Arial"/>
              <a:buNone/>
              <a:defRPr sz="1000" b="0" i="0" u="none" strike="noStrike" cap="none">
                <a:solidFill>
                  <a:schemeClr val="dk1"/>
                </a:solidFill>
                <a:latin typeface="Calibri"/>
                <a:ea typeface="Calibri"/>
                <a:cs typeface="Calibri"/>
                <a:sym typeface="Calibri"/>
              </a:defRPr>
            </a:lvl3pPr>
            <a:lvl4pPr marL="1371600" marR="0" lvl="3"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4pPr>
            <a:lvl5pPr marL="1828800" marR="0" lvl="4"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5pPr>
            <a:lvl6pPr marL="2286000" marR="0" lvl="5"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6pPr>
            <a:lvl7pPr marL="2743200" marR="0" lvl="6"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7pPr>
            <a:lvl8pPr marL="3200400" marR="0" lvl="7"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8pPr>
            <a:lvl9pPr marL="3657600" marR="0" lvl="8"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9pPr>
          </a:lstStyle>
          <a:p>
            <a:endParaRPr/>
          </a:p>
        </p:txBody>
      </p:sp>
      <p:sp>
        <p:nvSpPr>
          <p:cNvPr id="61" name="Shape 61"/>
          <p:cNvSpPr txBox="1">
            <a:spLocks noGrp="1"/>
          </p:cNvSpPr>
          <p:nvPr>
            <p:ph type="dt" idx="10"/>
          </p:nvPr>
        </p:nvSpPr>
        <p:spPr>
          <a:xfrm>
            <a:off x="457200" y="4767262"/>
            <a:ext cx="2133599" cy="273843"/>
          </a:xfrm>
          <a:prstGeom prst="rect">
            <a:avLst/>
          </a:prstGeom>
          <a:noFill/>
          <a:ln>
            <a:noFill/>
          </a:ln>
        </p:spPr>
        <p:txBody>
          <a:bodyPr lIns="91425" tIns="91425" rIns="91425" bIns="91425" anchor="ctr" anchorCtr="0"/>
          <a:lstStyle>
            <a:lvl1pPr marL="0" marR="0" lvl="0" indent="0" algn="l"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62" name="Shape 62"/>
          <p:cNvSpPr txBox="1">
            <a:spLocks noGrp="1"/>
          </p:cNvSpPr>
          <p:nvPr>
            <p:ph type="ftr" idx="11"/>
          </p:nvPr>
        </p:nvSpPr>
        <p:spPr>
          <a:xfrm>
            <a:off x="3124200" y="4767262"/>
            <a:ext cx="2895600" cy="273843"/>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63" name="Shape 63"/>
          <p:cNvSpPr txBox="1">
            <a:spLocks noGrp="1"/>
          </p:cNvSpPr>
          <p:nvPr>
            <p:ph type="sldNum" idx="12"/>
          </p:nvPr>
        </p:nvSpPr>
        <p:spPr>
          <a:xfrm>
            <a:off x="6553200" y="4767262"/>
            <a:ext cx="2133599" cy="273843"/>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Calibri"/>
                <a:ea typeface="Calibri"/>
                <a:cs typeface="Calibri"/>
                <a:sym typeface="Calibri"/>
              </a:rPr>
              <a:t>‹#›</a:t>
            </a:fld>
            <a:endParaRPr lang="en-US" sz="1200">
              <a:solidFill>
                <a:srgbClr val="888888"/>
              </a:solidFill>
              <a:latin typeface="Calibri"/>
              <a:ea typeface="Calibri"/>
              <a:cs typeface="Calibri"/>
              <a:sym typeface="Calibri"/>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Shape 64"/>
        <p:cNvGrpSpPr/>
        <p:nvPr/>
      </p:nvGrpSpPr>
      <p:grpSpPr>
        <a:xfrm>
          <a:off x="0" y="0"/>
          <a:ext cx="0" cy="0"/>
          <a:chOff x="0" y="0"/>
          <a:chExt cx="0" cy="0"/>
        </a:xfrm>
      </p:grpSpPr>
      <p:sp>
        <p:nvSpPr>
          <p:cNvPr id="65" name="Shape 65"/>
          <p:cNvSpPr txBox="1">
            <a:spLocks noGrp="1"/>
          </p:cNvSpPr>
          <p:nvPr>
            <p:ph type="title"/>
          </p:nvPr>
        </p:nvSpPr>
        <p:spPr>
          <a:xfrm>
            <a:off x="1792288" y="3600450"/>
            <a:ext cx="5486399" cy="425053"/>
          </a:xfrm>
          <a:prstGeom prst="rect">
            <a:avLst/>
          </a:prstGeom>
          <a:noFill/>
          <a:ln>
            <a:noFill/>
          </a:ln>
        </p:spPr>
        <p:txBody>
          <a:bodyPr lIns="91425" tIns="91425" rIns="91425" bIns="91425" anchor="b" anchorCtr="0"/>
          <a:lstStyle>
            <a:lvl1pPr marL="0" marR="0" lvl="0" indent="0" algn="l" rtl="0">
              <a:spcBef>
                <a:spcPts val="0"/>
              </a:spcBef>
              <a:buClr>
                <a:schemeClr val="dk1"/>
              </a:buClr>
              <a:buFont typeface="Calibri"/>
              <a:buNone/>
              <a:defRPr sz="2000" b="1"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66" name="Shape 66"/>
          <p:cNvSpPr>
            <a:spLocks noGrp="1"/>
          </p:cNvSpPr>
          <p:nvPr>
            <p:ph type="pic" idx="2"/>
          </p:nvPr>
        </p:nvSpPr>
        <p:spPr>
          <a:xfrm>
            <a:off x="1792288" y="459581"/>
            <a:ext cx="5486399" cy="3086099"/>
          </a:xfrm>
          <a:prstGeom prst="rect">
            <a:avLst/>
          </a:prstGeom>
          <a:noFill/>
          <a:ln>
            <a:noFill/>
          </a:ln>
        </p:spPr>
        <p:txBody>
          <a:bodyPr lIns="91425" tIns="91425" rIns="91425" bIns="91425" anchor="t" anchorCtr="0"/>
          <a:lstStyle>
            <a:lvl1pPr marL="0" marR="0" lvl="0" indent="0" algn="l" rtl="0">
              <a:spcBef>
                <a:spcPts val="640"/>
              </a:spcBef>
              <a:buClr>
                <a:schemeClr val="dk1"/>
              </a:buClr>
              <a:buFont typeface="Arial"/>
              <a:buNone/>
              <a:defRPr sz="3200" b="0" i="0" u="none" strike="noStrike" cap="none">
                <a:solidFill>
                  <a:schemeClr val="dk1"/>
                </a:solidFill>
                <a:latin typeface="Calibri"/>
                <a:ea typeface="Calibri"/>
                <a:cs typeface="Calibri"/>
                <a:sym typeface="Calibri"/>
              </a:defRPr>
            </a:lvl1pPr>
            <a:lvl2pPr marL="457200" marR="0" lvl="1" indent="0" algn="l" rtl="0">
              <a:spcBef>
                <a:spcPts val="560"/>
              </a:spcBef>
              <a:buClr>
                <a:schemeClr val="dk1"/>
              </a:buClr>
              <a:buFont typeface="Arial"/>
              <a:buNone/>
              <a:defRPr sz="2800" b="0" i="0" u="none" strike="noStrike" cap="none">
                <a:solidFill>
                  <a:schemeClr val="dk1"/>
                </a:solidFill>
                <a:latin typeface="Calibri"/>
                <a:ea typeface="Calibri"/>
                <a:cs typeface="Calibri"/>
                <a:sym typeface="Calibri"/>
              </a:defRPr>
            </a:lvl2pPr>
            <a:lvl3pPr marL="914400" marR="0" lvl="2" indent="0" algn="l" rtl="0">
              <a:spcBef>
                <a:spcPts val="480"/>
              </a:spcBef>
              <a:buClr>
                <a:schemeClr val="dk1"/>
              </a:buClr>
              <a:buFont typeface="Arial"/>
              <a:buNone/>
              <a:defRPr sz="2400" b="0" i="0" u="none" strike="noStrike" cap="none">
                <a:solidFill>
                  <a:schemeClr val="dk1"/>
                </a:solidFill>
                <a:latin typeface="Calibri"/>
                <a:ea typeface="Calibri"/>
                <a:cs typeface="Calibri"/>
                <a:sym typeface="Calibri"/>
              </a:defRPr>
            </a:lvl3pPr>
            <a:lvl4pPr marL="1371600" marR="0" lvl="3"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4pPr>
            <a:lvl5pPr marL="1828800" marR="0" lvl="4"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5pPr>
            <a:lvl6pPr marL="2286000" marR="0" lvl="5"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6pPr>
            <a:lvl7pPr marL="2743200" marR="0" lvl="6"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7pPr>
            <a:lvl8pPr marL="3200400" marR="0" lvl="7"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8pPr>
            <a:lvl9pPr marL="3657600" marR="0" lvl="8"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67" name="Shape 67"/>
          <p:cNvSpPr txBox="1">
            <a:spLocks noGrp="1"/>
          </p:cNvSpPr>
          <p:nvPr>
            <p:ph type="body" idx="1"/>
          </p:nvPr>
        </p:nvSpPr>
        <p:spPr>
          <a:xfrm>
            <a:off x="1792288" y="4025503"/>
            <a:ext cx="5486399" cy="603647"/>
          </a:xfrm>
          <a:prstGeom prst="rect">
            <a:avLst/>
          </a:prstGeom>
          <a:noFill/>
          <a:ln>
            <a:noFill/>
          </a:ln>
        </p:spPr>
        <p:txBody>
          <a:bodyPr lIns="91425" tIns="91425" rIns="91425" bIns="91425" anchor="t" anchorCtr="0"/>
          <a:lstStyle>
            <a:lvl1pPr marL="0" marR="0" lvl="0" indent="0" algn="l" rtl="0">
              <a:spcBef>
                <a:spcPts val="280"/>
              </a:spcBef>
              <a:buClr>
                <a:schemeClr val="dk1"/>
              </a:buClr>
              <a:buFont typeface="Arial"/>
              <a:buNone/>
              <a:defRPr sz="1400" b="0" i="0" u="none" strike="noStrike" cap="none">
                <a:solidFill>
                  <a:schemeClr val="dk1"/>
                </a:solidFill>
                <a:latin typeface="Calibri"/>
                <a:ea typeface="Calibri"/>
                <a:cs typeface="Calibri"/>
                <a:sym typeface="Calibri"/>
              </a:defRPr>
            </a:lvl1pPr>
            <a:lvl2pPr marL="457200" marR="0" lvl="1" indent="0" algn="l" rtl="0">
              <a:spcBef>
                <a:spcPts val="240"/>
              </a:spcBef>
              <a:buClr>
                <a:schemeClr val="dk1"/>
              </a:buClr>
              <a:buFont typeface="Arial"/>
              <a:buNone/>
              <a:defRPr sz="1200" b="0" i="0" u="none" strike="noStrike" cap="none">
                <a:solidFill>
                  <a:schemeClr val="dk1"/>
                </a:solidFill>
                <a:latin typeface="Calibri"/>
                <a:ea typeface="Calibri"/>
                <a:cs typeface="Calibri"/>
                <a:sym typeface="Calibri"/>
              </a:defRPr>
            </a:lvl2pPr>
            <a:lvl3pPr marL="914400" marR="0" lvl="2" indent="0" algn="l" rtl="0">
              <a:spcBef>
                <a:spcPts val="200"/>
              </a:spcBef>
              <a:buClr>
                <a:schemeClr val="dk1"/>
              </a:buClr>
              <a:buFont typeface="Arial"/>
              <a:buNone/>
              <a:defRPr sz="1000" b="0" i="0" u="none" strike="noStrike" cap="none">
                <a:solidFill>
                  <a:schemeClr val="dk1"/>
                </a:solidFill>
                <a:latin typeface="Calibri"/>
                <a:ea typeface="Calibri"/>
                <a:cs typeface="Calibri"/>
                <a:sym typeface="Calibri"/>
              </a:defRPr>
            </a:lvl3pPr>
            <a:lvl4pPr marL="1371600" marR="0" lvl="3"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4pPr>
            <a:lvl5pPr marL="1828800" marR="0" lvl="4"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5pPr>
            <a:lvl6pPr marL="2286000" marR="0" lvl="5"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6pPr>
            <a:lvl7pPr marL="2743200" marR="0" lvl="6"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7pPr>
            <a:lvl8pPr marL="3200400" marR="0" lvl="7"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8pPr>
            <a:lvl9pPr marL="3657600" marR="0" lvl="8"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9pPr>
          </a:lstStyle>
          <a:p>
            <a:endParaRPr/>
          </a:p>
        </p:txBody>
      </p:sp>
      <p:sp>
        <p:nvSpPr>
          <p:cNvPr id="68" name="Shape 68"/>
          <p:cNvSpPr txBox="1">
            <a:spLocks noGrp="1"/>
          </p:cNvSpPr>
          <p:nvPr>
            <p:ph type="dt" idx="10"/>
          </p:nvPr>
        </p:nvSpPr>
        <p:spPr>
          <a:xfrm>
            <a:off x="457200" y="4767262"/>
            <a:ext cx="2133599" cy="273843"/>
          </a:xfrm>
          <a:prstGeom prst="rect">
            <a:avLst/>
          </a:prstGeom>
          <a:noFill/>
          <a:ln>
            <a:noFill/>
          </a:ln>
        </p:spPr>
        <p:txBody>
          <a:bodyPr lIns="91425" tIns="91425" rIns="91425" bIns="91425" anchor="ctr" anchorCtr="0"/>
          <a:lstStyle>
            <a:lvl1pPr marL="0" marR="0" lvl="0" indent="0" algn="l"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69" name="Shape 69"/>
          <p:cNvSpPr txBox="1">
            <a:spLocks noGrp="1"/>
          </p:cNvSpPr>
          <p:nvPr>
            <p:ph type="ftr" idx="11"/>
          </p:nvPr>
        </p:nvSpPr>
        <p:spPr>
          <a:xfrm>
            <a:off x="3124200" y="4767262"/>
            <a:ext cx="2895600" cy="273843"/>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70" name="Shape 70"/>
          <p:cNvSpPr txBox="1">
            <a:spLocks noGrp="1"/>
          </p:cNvSpPr>
          <p:nvPr>
            <p:ph type="sldNum" idx="12"/>
          </p:nvPr>
        </p:nvSpPr>
        <p:spPr>
          <a:xfrm>
            <a:off x="6553200" y="4767262"/>
            <a:ext cx="2133599" cy="273843"/>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Calibri"/>
                <a:ea typeface="Calibri"/>
                <a:cs typeface="Calibri"/>
                <a:sym typeface="Calibri"/>
              </a:rPr>
              <a:t>‹#›</a:t>
            </a:fld>
            <a:endParaRPr lang="en-US" sz="1200">
              <a:solidFill>
                <a:srgbClr val="888888"/>
              </a:solidFill>
              <a:latin typeface="Calibri"/>
              <a:ea typeface="Calibri"/>
              <a:cs typeface="Calibri"/>
              <a:sym typeface="Calibri"/>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457200" y="205978"/>
            <a:ext cx="8229600" cy="857250"/>
          </a:xfrm>
          <a:prstGeom prst="rect">
            <a:avLst/>
          </a:prstGeom>
          <a:noFill/>
          <a:ln>
            <a:noFill/>
          </a:ln>
        </p:spPr>
        <p:txBody>
          <a:bodyPr lIns="91425" tIns="91425" rIns="91425" bIns="91425" anchor="ctr" anchorCtr="0"/>
          <a:lstStyle>
            <a:lvl1pPr marL="0" marR="0" lvl="0" indent="0" algn="ctr" rtl="0">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1" name="Shape 11"/>
          <p:cNvSpPr txBox="1">
            <a:spLocks noGrp="1"/>
          </p:cNvSpPr>
          <p:nvPr>
            <p:ph type="body" idx="1"/>
          </p:nvPr>
        </p:nvSpPr>
        <p:spPr>
          <a:xfrm>
            <a:off x="457200" y="1200150"/>
            <a:ext cx="8229600" cy="3394472"/>
          </a:xfrm>
          <a:prstGeom prst="rect">
            <a:avLst/>
          </a:prstGeom>
          <a:noFill/>
          <a:ln>
            <a:noFill/>
          </a:ln>
        </p:spPr>
        <p:txBody>
          <a:bodyPr lIns="91425" tIns="91425" rIns="91425" bIns="91425" anchor="t" anchorCtr="0"/>
          <a:lstStyle>
            <a:lvl1pPr marL="342900" marR="0" lvl="0" indent="-139700" algn="l" rtl="0">
              <a:spcBef>
                <a:spcPts val="640"/>
              </a:spcBef>
              <a:buClr>
                <a:schemeClr val="dk1"/>
              </a:buClr>
              <a:buSzPct val="100000"/>
              <a:buFont typeface="Arial"/>
              <a:buChar char="•"/>
              <a:defRPr sz="3200" b="0" i="0" u="none" strike="noStrike" cap="none">
                <a:solidFill>
                  <a:schemeClr val="dk1"/>
                </a:solidFill>
                <a:latin typeface="Calibri"/>
                <a:ea typeface="Calibri"/>
                <a:cs typeface="Calibri"/>
                <a:sym typeface="Calibri"/>
              </a:defRPr>
            </a:lvl1pPr>
            <a:lvl2pPr marL="742950" marR="0" lvl="1" indent="-107950" algn="l" rtl="0">
              <a:spcBef>
                <a:spcPts val="56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2pPr>
            <a:lvl3pPr marL="1143000" marR="0" lvl="2" indent="-7620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 name="Shape 12"/>
          <p:cNvSpPr txBox="1">
            <a:spLocks noGrp="1"/>
          </p:cNvSpPr>
          <p:nvPr>
            <p:ph type="dt" idx="10"/>
          </p:nvPr>
        </p:nvSpPr>
        <p:spPr>
          <a:xfrm>
            <a:off x="457200" y="4767262"/>
            <a:ext cx="2133599" cy="273843"/>
          </a:xfrm>
          <a:prstGeom prst="rect">
            <a:avLst/>
          </a:prstGeom>
          <a:noFill/>
          <a:ln>
            <a:noFill/>
          </a:ln>
        </p:spPr>
        <p:txBody>
          <a:bodyPr lIns="91425" tIns="91425" rIns="91425" bIns="91425" anchor="ctr" anchorCtr="0"/>
          <a:lstStyle>
            <a:lvl1pPr marL="0" marR="0" lvl="0" indent="0" algn="l"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13" name="Shape 13"/>
          <p:cNvSpPr txBox="1">
            <a:spLocks noGrp="1"/>
          </p:cNvSpPr>
          <p:nvPr>
            <p:ph type="ftr" idx="11"/>
          </p:nvPr>
        </p:nvSpPr>
        <p:spPr>
          <a:xfrm>
            <a:off x="3124200" y="4767262"/>
            <a:ext cx="2895600" cy="273843"/>
          </a:xfrm>
          <a:prstGeom prst="rect">
            <a:avLst/>
          </a:prstGeom>
          <a:noFill/>
          <a:ln>
            <a:noFill/>
          </a:ln>
        </p:spPr>
        <p:txBody>
          <a:bodyPr lIns="91425" tIns="91425" rIns="91425" bIns="91425" anchor="ctr" anchorCtr="0"/>
          <a:lstStyle>
            <a:lvl1pPr marL="0" marR="0" lvl="0" indent="0" algn="ctr"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14" name="Shape 14"/>
          <p:cNvSpPr txBox="1">
            <a:spLocks noGrp="1"/>
          </p:cNvSpPr>
          <p:nvPr>
            <p:ph type="sldNum" idx="12"/>
          </p:nvPr>
        </p:nvSpPr>
        <p:spPr>
          <a:xfrm>
            <a:off x="6553200" y="4767262"/>
            <a:ext cx="2133599" cy="273843"/>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b="0" i="0" u="none" strike="noStrike" cap="none">
                <a:solidFill>
                  <a:srgbClr val="888888"/>
                </a:solidFill>
                <a:latin typeface="Calibri"/>
                <a:ea typeface="Calibri"/>
                <a:cs typeface="Calibri"/>
                <a:sym typeface="Calibri"/>
              </a:rPr>
              <a:t>‹#›</a:t>
            </a:fld>
            <a:endParaRPr lang="en-US" sz="1200" b="0" i="0" u="none" strike="noStrike" cap="none">
              <a:solidFill>
                <a:srgbClr val="888888"/>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9.tiff"/><Relationship Id="rId4" Type="http://schemas.openxmlformats.org/officeDocument/2006/relationships/image" Target="../media/image10.tiff"/><Relationship Id="rId5" Type="http://schemas.openxmlformats.org/officeDocument/2006/relationships/image" Target="../media/image11.tiff"/><Relationship Id="rId6" Type="http://schemas.openxmlformats.org/officeDocument/2006/relationships/image" Target="../media/image12.tiff"/><Relationship Id="rId7" Type="http://schemas.openxmlformats.org/officeDocument/2006/relationships/image" Target="../media/image13.tiff"/><Relationship Id="rId8" Type="http://schemas.openxmlformats.org/officeDocument/2006/relationships/image" Target="../media/image14.tiff"/><Relationship Id="rId9" Type="http://schemas.openxmlformats.org/officeDocument/2006/relationships/image" Target="../media/image15.tiff"/><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2.xml.rels><?xml version="1.0" encoding="UTF-8" standalone="yes"?>
<Relationships xmlns="http://schemas.openxmlformats.org/package/2006/relationships"><Relationship Id="rId3" Type="http://schemas.openxmlformats.org/officeDocument/2006/relationships/image" Target="../media/image16.tiff"/><Relationship Id="rId4" Type="http://schemas.openxmlformats.org/officeDocument/2006/relationships/image" Target="../media/image17.tiff"/><Relationship Id="rId5" Type="http://schemas.openxmlformats.org/officeDocument/2006/relationships/image" Target="../media/image18.tiff"/><Relationship Id="rId6" Type="http://schemas.openxmlformats.org/officeDocument/2006/relationships/image" Target="../media/image19.tiff"/><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3.xml.rels><?xml version="1.0" encoding="UTF-8" standalone="yes"?>
<Relationships xmlns="http://schemas.openxmlformats.org/package/2006/relationships"><Relationship Id="rId3" Type="http://schemas.openxmlformats.org/officeDocument/2006/relationships/image" Target="../media/image20.tiff"/><Relationship Id="rId4" Type="http://schemas.openxmlformats.org/officeDocument/2006/relationships/image" Target="../media/image21.tiff"/><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3.tiff"/><Relationship Id="rId4" Type="http://schemas.openxmlformats.org/officeDocument/2006/relationships/image" Target="../media/image24.tiff"/><Relationship Id="rId5" Type="http://schemas.openxmlformats.org/officeDocument/2006/relationships/image" Target="../media/image25.png"/><Relationship Id="rId6" Type="http://schemas.openxmlformats.org/officeDocument/2006/relationships/image" Target="../media/image26.tiff"/><Relationship Id="rId1" Type="http://schemas.openxmlformats.org/officeDocument/2006/relationships/slideLayout" Target="../slideLayouts/slideLayout2.xml"/><Relationship Id="rId2" Type="http://schemas.openxmlformats.org/officeDocument/2006/relationships/image" Target="../media/image22.tif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8.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29.pn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0.png"/><Relationship Id="rId5" Type="http://schemas.openxmlformats.org/officeDocument/2006/relationships/image" Target="../media/image31.png"/><Relationship Id="rId6" Type="http://schemas.openxmlformats.org/officeDocument/2006/relationships/image" Target="../media/image32.pn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tif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tiff"/><Relationship Id="rId4" Type="http://schemas.openxmlformats.org/officeDocument/2006/relationships/image" Target="../media/image5.tiff"/><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7.tif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8.tiff"/></Relationships>
</file>

<file path=ppt/slides/_rels/slide9.xml.rels><?xml version="1.0" encoding="UTF-8" standalone="yes"?>
<Relationships xmlns="http://schemas.openxmlformats.org/package/2006/relationships"><Relationship Id="rId3" Type="http://schemas.openxmlformats.org/officeDocument/2006/relationships/hyperlink" Target="https://en.wikipedia.org/wiki/Restricted_Boltzmann_machine" TargetMode="External"/><Relationship Id="rId4" Type="http://schemas.openxmlformats.org/officeDocument/2006/relationships/hyperlink" Target="http://www.cs.toronto.edu/~kriz/" TargetMode="External"/><Relationship Id="rId5" Type="http://schemas.openxmlformats.org/officeDocument/2006/relationships/hyperlink" Target="http://www.cs.toronto.edu/~ilya/" TargetMode="External"/><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Shape 132"/>
          <p:cNvSpPr txBox="1">
            <a:spLocks noGrp="1"/>
          </p:cNvSpPr>
          <p:nvPr>
            <p:ph type="ctrTitle"/>
          </p:nvPr>
        </p:nvSpPr>
        <p:spPr>
          <a:xfrm>
            <a:off x="685800" y="1597819"/>
            <a:ext cx="7772400" cy="1102518"/>
          </a:xfrm>
          <a:prstGeom prst="rect">
            <a:avLst/>
          </a:prstGeom>
          <a:noFill/>
          <a:ln>
            <a:noFill/>
          </a:ln>
        </p:spPr>
        <p:txBody>
          <a:bodyPr lIns="91425" tIns="45700" rIns="91425" bIns="45700" anchor="ctr" anchorCtr="0">
            <a:noAutofit/>
          </a:bodyPr>
          <a:lstStyle/>
          <a:p>
            <a:pPr marL="0" marR="0" lvl="0" indent="0" algn="ctr" rtl="0">
              <a:spcBef>
                <a:spcPts val="0"/>
              </a:spcBef>
              <a:buClr>
                <a:schemeClr val="dk1"/>
              </a:buClr>
              <a:buSzPct val="25000"/>
              <a:buFont typeface="Calibri"/>
              <a:buNone/>
            </a:pPr>
            <a:endParaRPr sz="4400" b="0" i="0" u="none" strike="noStrike" cap="none">
              <a:solidFill>
                <a:schemeClr val="dk1"/>
              </a:solidFill>
              <a:latin typeface="Calibri"/>
              <a:ea typeface="Calibri"/>
              <a:cs typeface="Calibri"/>
              <a:sym typeface="Calibri"/>
            </a:endParaRPr>
          </a:p>
        </p:txBody>
      </p:sp>
      <p:sp>
        <p:nvSpPr>
          <p:cNvPr id="133" name="Shape 133"/>
          <p:cNvSpPr txBox="1">
            <a:spLocks noGrp="1"/>
          </p:cNvSpPr>
          <p:nvPr>
            <p:ph type="subTitle" idx="1"/>
          </p:nvPr>
        </p:nvSpPr>
        <p:spPr>
          <a:xfrm>
            <a:off x="1371600" y="2914650"/>
            <a:ext cx="6400799" cy="1314449"/>
          </a:xfrm>
          <a:prstGeom prst="rect">
            <a:avLst/>
          </a:prstGeom>
          <a:noFill/>
          <a:ln>
            <a:noFill/>
          </a:ln>
        </p:spPr>
        <p:txBody>
          <a:bodyPr lIns="91425" tIns="45700" rIns="91425" bIns="45700" anchor="t" anchorCtr="0">
            <a:noAutofit/>
          </a:bodyPr>
          <a:lstStyle/>
          <a:p>
            <a:pPr marL="0" marR="0" lvl="0" indent="0" algn="ctr" rtl="0">
              <a:spcBef>
                <a:spcPts val="0"/>
              </a:spcBef>
              <a:buClr>
                <a:srgbClr val="888888"/>
              </a:buClr>
              <a:buSzPct val="25000"/>
              <a:buFont typeface="Arial"/>
              <a:buNone/>
            </a:pPr>
            <a:endParaRPr sz="3200" b="0" i="0" u="none" strike="noStrike" cap="none">
              <a:solidFill>
                <a:srgbClr val="888888"/>
              </a:solidFill>
              <a:latin typeface="Calibri"/>
              <a:ea typeface="Calibri"/>
              <a:cs typeface="Calibri"/>
              <a:sym typeface="Calibri"/>
            </a:endParaRPr>
          </a:p>
        </p:txBody>
      </p:sp>
      <p:sp>
        <p:nvSpPr>
          <p:cNvPr id="134" name="Shape 134"/>
          <p:cNvSpPr/>
          <p:nvPr/>
        </p:nvSpPr>
        <p:spPr>
          <a:xfrm>
            <a:off x="0" y="0"/>
            <a:ext cx="9144000" cy="5143499"/>
          </a:xfrm>
          <a:prstGeom prst="rect">
            <a:avLst/>
          </a:prstGeom>
          <a:solidFill>
            <a:srgbClr val="0773B6"/>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Calibri"/>
              <a:ea typeface="Calibri"/>
              <a:cs typeface="Calibri"/>
              <a:sym typeface="Calibri"/>
            </a:endParaRPr>
          </a:p>
        </p:txBody>
      </p:sp>
      <p:grpSp>
        <p:nvGrpSpPr>
          <p:cNvPr id="135" name="Shape 135"/>
          <p:cNvGrpSpPr/>
          <p:nvPr/>
        </p:nvGrpSpPr>
        <p:grpSpPr>
          <a:xfrm>
            <a:off x="338977" y="3994377"/>
            <a:ext cx="4216282" cy="812285"/>
            <a:chOff x="523427" y="659975"/>
            <a:chExt cx="4216282" cy="812285"/>
          </a:xfrm>
        </p:grpSpPr>
        <p:pic>
          <p:nvPicPr>
            <p:cNvPr id="136" name="Shape 136" descr="E:\Work\japan\Aloki\Qbole\PPT\New folder\From Alpesh\ref\Logo White .png"/>
            <p:cNvPicPr preferRelativeResize="0"/>
            <p:nvPr/>
          </p:nvPicPr>
          <p:blipFill rotWithShape="1">
            <a:blip r:embed="rId3">
              <a:alphaModFix/>
            </a:blip>
            <a:srcRect/>
            <a:stretch/>
          </p:blipFill>
          <p:spPr>
            <a:xfrm>
              <a:off x="600341" y="659975"/>
              <a:ext cx="1249413" cy="521599"/>
            </a:xfrm>
            <a:prstGeom prst="rect">
              <a:avLst/>
            </a:prstGeom>
            <a:noFill/>
            <a:ln>
              <a:noFill/>
            </a:ln>
          </p:spPr>
        </p:pic>
        <p:sp>
          <p:nvSpPr>
            <p:cNvPr id="137" name="Shape 137"/>
            <p:cNvSpPr/>
            <p:nvPr/>
          </p:nvSpPr>
          <p:spPr>
            <a:xfrm>
              <a:off x="523427" y="1164483"/>
              <a:ext cx="4216282" cy="307777"/>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i="0" u="none" strike="noStrike" cap="none">
                  <a:solidFill>
                    <a:srgbClr val="EFEFEF"/>
                  </a:solidFill>
                  <a:latin typeface="Source Sans Pro ExtraLight"/>
                  <a:ea typeface="Source Sans Pro ExtraLight"/>
                  <a:cs typeface="Source Sans Pro ExtraLight"/>
                  <a:sym typeface="Source Sans Pro ExtraLight"/>
                </a:rPr>
                <a:t>The Cloud Data Platform for Insights-Driven Enterprises</a:t>
              </a:r>
            </a:p>
          </p:txBody>
        </p:sp>
      </p:grpSp>
      <p:sp>
        <p:nvSpPr>
          <p:cNvPr id="138" name="Shape 138"/>
          <p:cNvSpPr/>
          <p:nvPr/>
        </p:nvSpPr>
        <p:spPr>
          <a:xfrm>
            <a:off x="685800" y="1242825"/>
            <a:ext cx="7719300" cy="2246700"/>
          </a:xfrm>
          <a:prstGeom prst="rect">
            <a:avLst/>
          </a:prstGeom>
          <a:noFill/>
          <a:ln>
            <a:noFill/>
          </a:ln>
        </p:spPr>
        <p:txBody>
          <a:bodyPr lIns="91425" tIns="45700" rIns="91425" bIns="45700" anchor="t" anchorCtr="0">
            <a:noAutofit/>
          </a:bodyPr>
          <a:lstStyle/>
          <a:p>
            <a:pPr marL="0" marR="0" lvl="0" indent="0" algn="ctr" rtl="0">
              <a:lnSpc>
                <a:spcPct val="150000"/>
              </a:lnSpc>
              <a:spcBef>
                <a:spcPts val="0"/>
              </a:spcBef>
              <a:buSzPct val="25000"/>
              <a:buNone/>
            </a:pPr>
            <a:r>
              <a:rPr lang="en-US" sz="4000" dirty="0" smtClean="0">
                <a:solidFill>
                  <a:schemeClr val="lt1"/>
                </a:solidFill>
                <a:latin typeface="Source Sans Pro ExtraLight"/>
                <a:ea typeface="Source Sans Pro ExtraLight"/>
                <a:cs typeface="Source Sans Pro ExtraLight"/>
                <a:sym typeface="Source Sans Pro ExtraLight"/>
              </a:rPr>
              <a:t>Artificial Intelligence</a:t>
            </a:r>
            <a:endParaRPr lang="en-US" sz="4000" dirty="0">
              <a:solidFill>
                <a:schemeClr val="lt1"/>
              </a:solidFill>
              <a:latin typeface="Source Sans Pro ExtraLight"/>
              <a:ea typeface="Source Sans Pro ExtraLight"/>
              <a:cs typeface="Source Sans Pro ExtraLight"/>
              <a:sym typeface="Source Sans Pro ExtraLight"/>
            </a:endParaRPr>
          </a:p>
        </p:txBody>
      </p:sp>
      <p:sp>
        <p:nvSpPr>
          <p:cNvPr id="139" name="Shape 139"/>
          <p:cNvSpPr txBox="1"/>
          <p:nvPr/>
        </p:nvSpPr>
        <p:spPr>
          <a:xfrm>
            <a:off x="3151200" y="3049425"/>
            <a:ext cx="2841600" cy="492300"/>
          </a:xfrm>
          <a:prstGeom prst="rect">
            <a:avLst/>
          </a:prstGeom>
          <a:noFill/>
          <a:ln>
            <a:noFill/>
          </a:ln>
        </p:spPr>
        <p:txBody>
          <a:bodyPr lIns="91425" tIns="91425" rIns="91425" bIns="91425" anchor="t" anchorCtr="0">
            <a:noAutofit/>
          </a:bodyPr>
          <a:lstStyle/>
          <a:p>
            <a:pPr lvl="0" algn="ctr">
              <a:spcBef>
                <a:spcPts val="0"/>
              </a:spcBef>
              <a:buNone/>
            </a:pPr>
            <a:r>
              <a:rPr lang="en-US" sz="2400" dirty="0" smtClean="0">
                <a:solidFill>
                  <a:srgbClr val="F3F3F3"/>
                </a:solidFill>
                <a:latin typeface="Consolas"/>
                <a:ea typeface="Consolas"/>
                <a:cs typeface="Consolas"/>
                <a:sym typeface="Consolas"/>
              </a:rPr>
              <a:t>An Introduction</a:t>
            </a:r>
            <a:endParaRPr lang="en-US" sz="2400" dirty="0">
              <a:solidFill>
                <a:srgbClr val="F3F3F3"/>
              </a:solidFill>
              <a:latin typeface="Consolas"/>
              <a:ea typeface="Consolas"/>
              <a:cs typeface="Consolas"/>
              <a:sym typeface="Consola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Shape 132"/>
          <p:cNvSpPr txBox="1">
            <a:spLocks noGrp="1"/>
          </p:cNvSpPr>
          <p:nvPr>
            <p:ph type="ctrTitle"/>
          </p:nvPr>
        </p:nvSpPr>
        <p:spPr>
          <a:xfrm>
            <a:off x="685800" y="1597819"/>
            <a:ext cx="7772400" cy="1102518"/>
          </a:xfrm>
          <a:prstGeom prst="rect">
            <a:avLst/>
          </a:prstGeom>
          <a:noFill/>
          <a:ln>
            <a:noFill/>
          </a:ln>
        </p:spPr>
        <p:txBody>
          <a:bodyPr lIns="91425" tIns="45700" rIns="91425" bIns="45700" anchor="ctr" anchorCtr="0">
            <a:noAutofit/>
          </a:bodyPr>
          <a:lstStyle/>
          <a:p>
            <a:pPr marL="0" marR="0" lvl="0" indent="0" algn="ctr" rtl="0">
              <a:spcBef>
                <a:spcPts val="0"/>
              </a:spcBef>
              <a:buClr>
                <a:schemeClr val="dk1"/>
              </a:buClr>
              <a:buSzPct val="25000"/>
              <a:buFont typeface="Calibri"/>
              <a:buNone/>
            </a:pPr>
            <a:endParaRPr sz="4400" b="0" i="0" u="none" strike="noStrike" cap="none">
              <a:solidFill>
                <a:schemeClr val="dk1"/>
              </a:solidFill>
              <a:latin typeface="Calibri"/>
              <a:ea typeface="Calibri"/>
              <a:cs typeface="Calibri"/>
              <a:sym typeface="Calibri"/>
            </a:endParaRPr>
          </a:p>
        </p:txBody>
      </p:sp>
      <p:sp>
        <p:nvSpPr>
          <p:cNvPr id="133" name="Shape 133"/>
          <p:cNvSpPr txBox="1">
            <a:spLocks noGrp="1"/>
          </p:cNvSpPr>
          <p:nvPr>
            <p:ph type="subTitle" idx="1"/>
          </p:nvPr>
        </p:nvSpPr>
        <p:spPr>
          <a:xfrm>
            <a:off x="1371600" y="2914650"/>
            <a:ext cx="6400799" cy="1314449"/>
          </a:xfrm>
          <a:prstGeom prst="rect">
            <a:avLst/>
          </a:prstGeom>
          <a:noFill/>
          <a:ln>
            <a:noFill/>
          </a:ln>
        </p:spPr>
        <p:txBody>
          <a:bodyPr lIns="91425" tIns="45700" rIns="91425" bIns="45700" anchor="t" anchorCtr="0">
            <a:noAutofit/>
          </a:bodyPr>
          <a:lstStyle/>
          <a:p>
            <a:pPr marL="0" marR="0" lvl="0" indent="0" algn="ctr" rtl="0">
              <a:spcBef>
                <a:spcPts val="0"/>
              </a:spcBef>
              <a:buClr>
                <a:srgbClr val="888888"/>
              </a:buClr>
              <a:buSzPct val="25000"/>
              <a:buFont typeface="Arial"/>
              <a:buNone/>
            </a:pPr>
            <a:endParaRPr sz="3200" b="0" i="0" u="none" strike="noStrike" cap="none">
              <a:solidFill>
                <a:srgbClr val="888888"/>
              </a:solidFill>
              <a:latin typeface="Calibri"/>
              <a:ea typeface="Calibri"/>
              <a:cs typeface="Calibri"/>
              <a:sym typeface="Calibri"/>
            </a:endParaRPr>
          </a:p>
        </p:txBody>
      </p:sp>
      <p:sp>
        <p:nvSpPr>
          <p:cNvPr id="134" name="Shape 134"/>
          <p:cNvSpPr/>
          <p:nvPr/>
        </p:nvSpPr>
        <p:spPr>
          <a:xfrm>
            <a:off x="0" y="342899"/>
            <a:ext cx="9144000" cy="5143499"/>
          </a:xfrm>
          <a:prstGeom prst="rect">
            <a:avLst/>
          </a:prstGeom>
          <a:solidFill>
            <a:srgbClr val="0773B6"/>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Calibri"/>
              <a:ea typeface="Calibri"/>
              <a:cs typeface="Calibri"/>
              <a:sym typeface="Calibri"/>
            </a:endParaRPr>
          </a:p>
        </p:txBody>
      </p:sp>
      <p:grpSp>
        <p:nvGrpSpPr>
          <p:cNvPr id="135" name="Shape 135"/>
          <p:cNvGrpSpPr/>
          <p:nvPr/>
        </p:nvGrpSpPr>
        <p:grpSpPr>
          <a:xfrm>
            <a:off x="338977" y="3994377"/>
            <a:ext cx="4216282" cy="812285"/>
            <a:chOff x="523427" y="659975"/>
            <a:chExt cx="4216282" cy="812285"/>
          </a:xfrm>
        </p:grpSpPr>
        <p:pic>
          <p:nvPicPr>
            <p:cNvPr id="136" name="Shape 136" descr="E:\Work\japan\Aloki\Qbole\PPT\New folder\From Alpesh\ref\Logo White .png"/>
            <p:cNvPicPr preferRelativeResize="0"/>
            <p:nvPr/>
          </p:nvPicPr>
          <p:blipFill rotWithShape="1">
            <a:blip r:embed="rId3">
              <a:alphaModFix/>
            </a:blip>
            <a:srcRect/>
            <a:stretch/>
          </p:blipFill>
          <p:spPr>
            <a:xfrm>
              <a:off x="600341" y="659975"/>
              <a:ext cx="1249413" cy="521599"/>
            </a:xfrm>
            <a:prstGeom prst="rect">
              <a:avLst/>
            </a:prstGeom>
            <a:noFill/>
            <a:ln>
              <a:noFill/>
            </a:ln>
          </p:spPr>
        </p:pic>
        <p:sp>
          <p:nvSpPr>
            <p:cNvPr id="137" name="Shape 137"/>
            <p:cNvSpPr/>
            <p:nvPr/>
          </p:nvSpPr>
          <p:spPr>
            <a:xfrm>
              <a:off x="523427" y="1164483"/>
              <a:ext cx="4216282" cy="307777"/>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i="0" u="none" strike="noStrike" cap="none">
                  <a:solidFill>
                    <a:srgbClr val="EFEFEF"/>
                  </a:solidFill>
                  <a:latin typeface="Source Sans Pro ExtraLight"/>
                  <a:ea typeface="Source Sans Pro ExtraLight"/>
                  <a:cs typeface="Source Sans Pro ExtraLight"/>
                  <a:sym typeface="Source Sans Pro ExtraLight"/>
                </a:rPr>
                <a:t>The Cloud Data Platform for Insights-Driven Enterprises</a:t>
              </a:r>
            </a:p>
          </p:txBody>
        </p:sp>
      </p:grpSp>
      <p:sp>
        <p:nvSpPr>
          <p:cNvPr id="138" name="Shape 138"/>
          <p:cNvSpPr/>
          <p:nvPr/>
        </p:nvSpPr>
        <p:spPr>
          <a:xfrm>
            <a:off x="685800" y="1242825"/>
            <a:ext cx="7719300" cy="2246700"/>
          </a:xfrm>
          <a:prstGeom prst="rect">
            <a:avLst/>
          </a:prstGeom>
          <a:noFill/>
          <a:ln>
            <a:noFill/>
          </a:ln>
        </p:spPr>
        <p:txBody>
          <a:bodyPr lIns="91425" tIns="45700" rIns="91425" bIns="45700" anchor="t" anchorCtr="0">
            <a:noAutofit/>
          </a:bodyPr>
          <a:lstStyle/>
          <a:p>
            <a:pPr marL="0" marR="0" lvl="0" indent="0" algn="ctr" rtl="0">
              <a:lnSpc>
                <a:spcPct val="150000"/>
              </a:lnSpc>
              <a:spcBef>
                <a:spcPts val="0"/>
              </a:spcBef>
              <a:buSzPct val="25000"/>
              <a:buNone/>
            </a:pPr>
            <a:endParaRPr lang="en-US" sz="4000" dirty="0">
              <a:solidFill>
                <a:schemeClr val="lt1"/>
              </a:solidFill>
              <a:latin typeface="Source Sans Pro ExtraLight"/>
              <a:ea typeface="Source Sans Pro ExtraLight"/>
              <a:cs typeface="Source Sans Pro ExtraLight"/>
              <a:sym typeface="Source Sans Pro ExtraLight"/>
            </a:endParaRPr>
          </a:p>
        </p:txBody>
      </p:sp>
      <p:sp>
        <p:nvSpPr>
          <p:cNvPr id="139" name="Shape 139"/>
          <p:cNvSpPr txBox="1"/>
          <p:nvPr/>
        </p:nvSpPr>
        <p:spPr>
          <a:xfrm>
            <a:off x="1371600" y="1468192"/>
            <a:ext cx="6400799" cy="1446457"/>
          </a:xfrm>
          <a:prstGeom prst="rect">
            <a:avLst/>
          </a:prstGeom>
          <a:noFill/>
          <a:ln>
            <a:noFill/>
          </a:ln>
        </p:spPr>
        <p:txBody>
          <a:bodyPr lIns="91425" tIns="91425" rIns="91425" bIns="91425" anchor="t" anchorCtr="0">
            <a:noAutofit/>
          </a:bodyPr>
          <a:lstStyle/>
          <a:p>
            <a:pPr lvl="0" algn="ctr">
              <a:spcBef>
                <a:spcPts val="0"/>
              </a:spcBef>
              <a:buNone/>
            </a:pPr>
            <a:endParaRPr lang="en-US" sz="2400" dirty="0" smtClean="0">
              <a:solidFill>
                <a:srgbClr val="F3F3F3"/>
              </a:solidFill>
              <a:latin typeface="Consolas"/>
              <a:ea typeface="Consolas"/>
              <a:cs typeface="Consolas"/>
              <a:sym typeface="Consolas"/>
            </a:endParaRPr>
          </a:p>
          <a:p>
            <a:pPr lvl="0" algn="ctr">
              <a:spcBef>
                <a:spcPts val="0"/>
              </a:spcBef>
              <a:buNone/>
            </a:pPr>
            <a:r>
              <a:rPr lang="en-US" sz="2400" dirty="0" smtClean="0">
                <a:solidFill>
                  <a:srgbClr val="F3F3F3"/>
                </a:solidFill>
                <a:latin typeface="Consolas"/>
                <a:ea typeface="Consolas"/>
                <a:cs typeface="Consolas"/>
                <a:sym typeface="Consolas"/>
              </a:rPr>
              <a:t>Modern Disruptors</a:t>
            </a:r>
            <a:endParaRPr lang="en-US" sz="2400" dirty="0">
              <a:solidFill>
                <a:srgbClr val="F3F3F3"/>
              </a:solidFill>
              <a:latin typeface="Consolas"/>
              <a:ea typeface="Consolas"/>
              <a:cs typeface="Consolas"/>
              <a:sym typeface="Consolas"/>
            </a:endParaRPr>
          </a:p>
        </p:txBody>
      </p:sp>
    </p:spTree>
    <p:extLst>
      <p:ext uri="{BB962C8B-B14F-4D97-AF65-F5344CB8AC3E}">
        <p14:creationId xmlns:p14="http://schemas.microsoft.com/office/powerpoint/2010/main" val="18623557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Modern Scientist or Stars of Deep Learning</a:t>
            </a:r>
            <a:endParaRPr lang="en-US" dirty="0"/>
          </a:p>
        </p:txBody>
      </p:sp>
      <p:pic>
        <p:nvPicPr>
          <p:cNvPr id="4" name="Picture 3"/>
          <p:cNvPicPr>
            <a:picLocks noChangeAspect="1"/>
          </p:cNvPicPr>
          <p:nvPr/>
        </p:nvPicPr>
        <p:blipFill>
          <a:blip r:embed="rId3"/>
          <a:stretch>
            <a:fillRect/>
          </a:stretch>
        </p:blipFill>
        <p:spPr>
          <a:xfrm>
            <a:off x="693066" y="952252"/>
            <a:ext cx="1233354" cy="1627300"/>
          </a:xfrm>
          <a:prstGeom prst="rect">
            <a:avLst/>
          </a:prstGeom>
        </p:spPr>
      </p:pic>
      <p:pic>
        <p:nvPicPr>
          <p:cNvPr id="5" name="Picture 4"/>
          <p:cNvPicPr>
            <a:picLocks noChangeAspect="1"/>
          </p:cNvPicPr>
          <p:nvPr/>
        </p:nvPicPr>
        <p:blipFill>
          <a:blip r:embed="rId4"/>
          <a:stretch>
            <a:fillRect/>
          </a:stretch>
        </p:blipFill>
        <p:spPr>
          <a:xfrm>
            <a:off x="2705104" y="952252"/>
            <a:ext cx="1698562" cy="1684003"/>
          </a:xfrm>
          <a:prstGeom prst="rect">
            <a:avLst/>
          </a:prstGeom>
        </p:spPr>
      </p:pic>
      <p:pic>
        <p:nvPicPr>
          <p:cNvPr id="6" name="Picture 5"/>
          <p:cNvPicPr>
            <a:picLocks noChangeAspect="1"/>
          </p:cNvPicPr>
          <p:nvPr/>
        </p:nvPicPr>
        <p:blipFill>
          <a:blip r:embed="rId5"/>
          <a:stretch>
            <a:fillRect/>
          </a:stretch>
        </p:blipFill>
        <p:spPr>
          <a:xfrm>
            <a:off x="4945487" y="952252"/>
            <a:ext cx="1438109" cy="1663184"/>
          </a:xfrm>
          <a:prstGeom prst="rect">
            <a:avLst/>
          </a:prstGeom>
        </p:spPr>
      </p:pic>
      <p:pic>
        <p:nvPicPr>
          <p:cNvPr id="7" name="Picture 6"/>
          <p:cNvPicPr>
            <a:picLocks noChangeAspect="1"/>
          </p:cNvPicPr>
          <p:nvPr/>
        </p:nvPicPr>
        <p:blipFill>
          <a:blip r:embed="rId6"/>
          <a:stretch>
            <a:fillRect/>
          </a:stretch>
        </p:blipFill>
        <p:spPr>
          <a:xfrm>
            <a:off x="461247" y="2788855"/>
            <a:ext cx="2930346" cy="1953564"/>
          </a:xfrm>
          <a:prstGeom prst="rect">
            <a:avLst/>
          </a:prstGeom>
        </p:spPr>
      </p:pic>
      <p:pic>
        <p:nvPicPr>
          <p:cNvPr id="8" name="Picture 7"/>
          <p:cNvPicPr>
            <a:picLocks noChangeAspect="1"/>
          </p:cNvPicPr>
          <p:nvPr/>
        </p:nvPicPr>
        <p:blipFill>
          <a:blip r:embed="rId7"/>
          <a:stretch>
            <a:fillRect/>
          </a:stretch>
        </p:blipFill>
        <p:spPr>
          <a:xfrm>
            <a:off x="3775892" y="2824739"/>
            <a:ext cx="1465810" cy="1917680"/>
          </a:xfrm>
          <a:prstGeom prst="rect">
            <a:avLst/>
          </a:prstGeom>
        </p:spPr>
      </p:pic>
      <p:pic>
        <p:nvPicPr>
          <p:cNvPr id="10" name="Picture 9"/>
          <p:cNvPicPr>
            <a:picLocks noChangeAspect="1"/>
          </p:cNvPicPr>
          <p:nvPr/>
        </p:nvPicPr>
        <p:blipFill>
          <a:blip r:embed="rId8"/>
          <a:stretch>
            <a:fillRect/>
          </a:stretch>
        </p:blipFill>
        <p:spPr>
          <a:xfrm>
            <a:off x="5695571" y="2724160"/>
            <a:ext cx="2298601" cy="2298601"/>
          </a:xfrm>
          <a:prstGeom prst="rect">
            <a:avLst/>
          </a:prstGeom>
        </p:spPr>
      </p:pic>
      <p:sp>
        <p:nvSpPr>
          <p:cNvPr id="11" name="Oval 10"/>
          <p:cNvSpPr/>
          <p:nvPr/>
        </p:nvSpPr>
        <p:spPr>
          <a:xfrm>
            <a:off x="1777285" y="3361386"/>
            <a:ext cx="334850" cy="39924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a:blip r:embed="rId9"/>
          <a:stretch>
            <a:fillRect/>
          </a:stretch>
        </p:blipFill>
        <p:spPr>
          <a:xfrm>
            <a:off x="6773016" y="952252"/>
            <a:ext cx="2218583" cy="1490502"/>
          </a:xfrm>
          <a:prstGeom prst="rect">
            <a:avLst/>
          </a:prstGeom>
        </p:spPr>
      </p:pic>
    </p:spTree>
    <p:extLst>
      <p:ext uri="{BB962C8B-B14F-4D97-AF65-F5344CB8AC3E}">
        <p14:creationId xmlns:p14="http://schemas.microsoft.com/office/powerpoint/2010/main" val="10238836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Modern Scientist or Stars of Deep Learning</a:t>
            </a:r>
          </a:p>
        </p:txBody>
      </p:sp>
      <p:pic>
        <p:nvPicPr>
          <p:cNvPr id="4" name="Picture 3"/>
          <p:cNvPicPr>
            <a:picLocks noChangeAspect="1"/>
          </p:cNvPicPr>
          <p:nvPr/>
        </p:nvPicPr>
        <p:blipFill>
          <a:blip r:embed="rId3"/>
          <a:stretch>
            <a:fillRect/>
          </a:stretch>
        </p:blipFill>
        <p:spPr>
          <a:xfrm>
            <a:off x="2759231" y="997878"/>
            <a:ext cx="2127875" cy="2127875"/>
          </a:xfrm>
          <a:prstGeom prst="rect">
            <a:avLst/>
          </a:prstGeom>
        </p:spPr>
      </p:pic>
      <p:pic>
        <p:nvPicPr>
          <p:cNvPr id="5" name="Picture 4"/>
          <p:cNvPicPr>
            <a:picLocks noChangeAspect="1"/>
          </p:cNvPicPr>
          <p:nvPr/>
        </p:nvPicPr>
        <p:blipFill>
          <a:blip r:embed="rId4"/>
          <a:stretch>
            <a:fillRect/>
          </a:stretch>
        </p:blipFill>
        <p:spPr>
          <a:xfrm>
            <a:off x="451306" y="1753421"/>
            <a:ext cx="2086685" cy="2086685"/>
          </a:xfrm>
          <a:prstGeom prst="rect">
            <a:avLst/>
          </a:prstGeom>
        </p:spPr>
      </p:pic>
      <p:pic>
        <p:nvPicPr>
          <p:cNvPr id="6" name="Picture 5"/>
          <p:cNvPicPr>
            <a:picLocks noChangeAspect="1"/>
          </p:cNvPicPr>
          <p:nvPr/>
        </p:nvPicPr>
        <p:blipFill>
          <a:blip r:embed="rId5"/>
          <a:stretch>
            <a:fillRect/>
          </a:stretch>
        </p:blipFill>
        <p:spPr>
          <a:xfrm>
            <a:off x="7267220" y="963564"/>
            <a:ext cx="1876780" cy="2162189"/>
          </a:xfrm>
          <a:prstGeom prst="rect">
            <a:avLst/>
          </a:prstGeom>
        </p:spPr>
      </p:pic>
      <p:pic>
        <p:nvPicPr>
          <p:cNvPr id="7" name="Picture 6"/>
          <p:cNvPicPr>
            <a:picLocks noChangeAspect="1"/>
          </p:cNvPicPr>
          <p:nvPr/>
        </p:nvPicPr>
        <p:blipFill>
          <a:blip r:embed="rId6"/>
          <a:stretch>
            <a:fillRect/>
          </a:stretch>
        </p:blipFill>
        <p:spPr>
          <a:xfrm>
            <a:off x="5213589" y="2438966"/>
            <a:ext cx="1696151" cy="2103227"/>
          </a:xfrm>
          <a:prstGeom prst="rect">
            <a:avLst/>
          </a:prstGeom>
        </p:spPr>
      </p:pic>
    </p:spTree>
    <p:extLst>
      <p:ext uri="{BB962C8B-B14F-4D97-AF65-F5344CB8AC3E}">
        <p14:creationId xmlns:p14="http://schemas.microsoft.com/office/powerpoint/2010/main" val="9603693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Modern Scientists</a:t>
            </a:r>
            <a:endParaRPr lang="en-US" dirty="0"/>
          </a:p>
        </p:txBody>
      </p:sp>
      <p:pic>
        <p:nvPicPr>
          <p:cNvPr id="4" name="Picture 3"/>
          <p:cNvPicPr>
            <a:picLocks noChangeAspect="1"/>
          </p:cNvPicPr>
          <p:nvPr/>
        </p:nvPicPr>
        <p:blipFill>
          <a:blip r:embed="rId3"/>
          <a:stretch>
            <a:fillRect/>
          </a:stretch>
        </p:blipFill>
        <p:spPr>
          <a:xfrm>
            <a:off x="627845" y="1197735"/>
            <a:ext cx="3643648" cy="2732736"/>
          </a:xfrm>
          <a:prstGeom prst="rect">
            <a:avLst/>
          </a:prstGeom>
        </p:spPr>
      </p:pic>
      <p:pic>
        <p:nvPicPr>
          <p:cNvPr id="5" name="Picture 4"/>
          <p:cNvPicPr>
            <a:picLocks noChangeAspect="1"/>
          </p:cNvPicPr>
          <p:nvPr/>
        </p:nvPicPr>
        <p:blipFill>
          <a:blip r:embed="rId4"/>
          <a:stretch>
            <a:fillRect/>
          </a:stretch>
        </p:blipFill>
        <p:spPr>
          <a:xfrm>
            <a:off x="4819919" y="1197735"/>
            <a:ext cx="3379630" cy="2732736"/>
          </a:xfrm>
          <a:prstGeom prst="rect">
            <a:avLst/>
          </a:prstGeom>
        </p:spPr>
      </p:pic>
    </p:spTree>
    <p:extLst>
      <p:ext uri="{BB962C8B-B14F-4D97-AF65-F5344CB8AC3E}">
        <p14:creationId xmlns:p14="http://schemas.microsoft.com/office/powerpoint/2010/main" val="16410707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Companies and Research Mind Share</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801485432"/>
              </p:ext>
            </p:extLst>
          </p:nvPr>
        </p:nvGraphicFramePr>
        <p:xfrm>
          <a:off x="558085" y="1389755"/>
          <a:ext cx="7906646" cy="2966720"/>
        </p:xfrm>
        <a:graphic>
          <a:graphicData uri="http://schemas.openxmlformats.org/drawingml/2006/table">
            <a:tbl>
              <a:tblPr firstRow="1" bandRow="1">
                <a:tableStyleId>{5C22544A-7EE6-4342-B048-85BDC9FD1C3A}</a:tableStyleId>
              </a:tblPr>
              <a:tblGrid>
                <a:gridCol w="3953323"/>
                <a:gridCol w="3953323"/>
              </a:tblGrid>
              <a:tr h="370840">
                <a:tc>
                  <a:txBody>
                    <a:bodyPr/>
                    <a:lstStyle/>
                    <a:p>
                      <a:r>
                        <a:rPr lang="en-US" dirty="0" smtClean="0"/>
                        <a:t>Researcher</a:t>
                      </a:r>
                      <a:endParaRPr lang="en-US" dirty="0"/>
                    </a:p>
                  </a:txBody>
                  <a:tcPr/>
                </a:tc>
                <a:tc>
                  <a:txBody>
                    <a:bodyPr/>
                    <a:lstStyle/>
                    <a:p>
                      <a:r>
                        <a:rPr lang="en-US" dirty="0" smtClean="0"/>
                        <a:t>Where</a:t>
                      </a:r>
                      <a:r>
                        <a:rPr lang="en-US" baseline="0" dirty="0" smtClean="0"/>
                        <a:t> they Work</a:t>
                      </a:r>
                      <a:endParaRPr lang="en-US" dirty="0"/>
                    </a:p>
                  </a:txBody>
                  <a:tcPr/>
                </a:tc>
              </a:tr>
              <a:tr h="370840">
                <a:tc>
                  <a:txBody>
                    <a:bodyPr/>
                    <a:lstStyle/>
                    <a:p>
                      <a:r>
                        <a:rPr lang="en-US" dirty="0" err="1" smtClean="0"/>
                        <a:t>Geoffery</a:t>
                      </a:r>
                      <a:r>
                        <a:rPr lang="en-US" baseline="0" dirty="0" smtClean="0"/>
                        <a:t> Hinton</a:t>
                      </a:r>
                      <a:endParaRPr lang="en-US" dirty="0"/>
                    </a:p>
                  </a:txBody>
                  <a:tcPr/>
                </a:tc>
                <a:tc>
                  <a:txBody>
                    <a:bodyPr/>
                    <a:lstStyle/>
                    <a:p>
                      <a:r>
                        <a:rPr lang="en-US" dirty="0" smtClean="0"/>
                        <a:t>Google (U on Toronto)</a:t>
                      </a:r>
                      <a:endParaRPr lang="en-US" dirty="0"/>
                    </a:p>
                  </a:txBody>
                  <a:tcPr/>
                </a:tc>
              </a:tr>
              <a:tr h="370840">
                <a:tc>
                  <a:txBody>
                    <a:bodyPr/>
                    <a:lstStyle/>
                    <a:p>
                      <a:r>
                        <a:rPr lang="en-US" dirty="0" smtClean="0"/>
                        <a:t>Yann Le </a:t>
                      </a:r>
                      <a:r>
                        <a:rPr lang="en-US" dirty="0" err="1" smtClean="0"/>
                        <a:t>Cunn</a:t>
                      </a:r>
                      <a:endParaRPr lang="en-US" dirty="0"/>
                    </a:p>
                  </a:txBody>
                  <a:tcPr/>
                </a:tc>
                <a:tc>
                  <a:txBody>
                    <a:bodyPr/>
                    <a:lstStyle/>
                    <a:p>
                      <a:r>
                        <a:rPr lang="en-US" dirty="0" smtClean="0"/>
                        <a:t>Facebook (Heads Research)</a:t>
                      </a:r>
                      <a:endParaRPr lang="en-US" dirty="0"/>
                    </a:p>
                  </a:txBody>
                  <a:tcPr/>
                </a:tc>
              </a:tr>
              <a:tr h="370840">
                <a:tc>
                  <a:txBody>
                    <a:bodyPr/>
                    <a:lstStyle/>
                    <a:p>
                      <a:r>
                        <a:rPr lang="en-US" dirty="0" err="1" smtClean="0"/>
                        <a:t>Yoshua</a:t>
                      </a:r>
                      <a:r>
                        <a:rPr lang="en-US" dirty="0" smtClean="0"/>
                        <a:t> </a:t>
                      </a:r>
                      <a:r>
                        <a:rPr lang="en-US" dirty="0" err="1" smtClean="0"/>
                        <a:t>Bengio</a:t>
                      </a:r>
                      <a:endParaRPr lang="en-US" dirty="0"/>
                    </a:p>
                  </a:txBody>
                  <a:tcPr/>
                </a:tc>
                <a:tc>
                  <a:txBody>
                    <a:bodyPr/>
                    <a:lstStyle/>
                    <a:p>
                      <a:r>
                        <a:rPr lang="en-US" dirty="0" smtClean="0"/>
                        <a:t>Montreal Institute of Learning </a:t>
                      </a:r>
                      <a:r>
                        <a:rPr lang="en-US" dirty="0" err="1" smtClean="0"/>
                        <a:t>Algirithms</a:t>
                      </a:r>
                      <a:r>
                        <a:rPr lang="en-US" dirty="0" smtClean="0"/>
                        <a:t> (MILA)</a:t>
                      </a:r>
                      <a:endParaRPr lang="en-US" dirty="0"/>
                    </a:p>
                  </a:txBody>
                  <a:tcPr/>
                </a:tc>
              </a:tr>
              <a:tr h="370840">
                <a:tc>
                  <a:txBody>
                    <a:bodyPr/>
                    <a:lstStyle/>
                    <a:p>
                      <a:r>
                        <a:rPr lang="en-US" dirty="0" smtClean="0"/>
                        <a:t>Andrew Ng</a:t>
                      </a:r>
                      <a:endParaRPr lang="en-US" dirty="0"/>
                    </a:p>
                  </a:txBody>
                  <a:tcPr/>
                </a:tc>
                <a:tc>
                  <a:txBody>
                    <a:bodyPr/>
                    <a:lstStyle/>
                    <a:p>
                      <a:r>
                        <a:rPr lang="en-US" dirty="0" smtClean="0"/>
                        <a:t>Recently</a:t>
                      </a:r>
                      <a:r>
                        <a:rPr lang="en-US" baseline="0" dirty="0" smtClean="0"/>
                        <a:t> left Baidu (Stanford)</a:t>
                      </a:r>
                      <a:endParaRPr lang="en-US" dirty="0"/>
                    </a:p>
                  </a:txBody>
                  <a:tcPr/>
                </a:tc>
              </a:tr>
              <a:tr h="370840">
                <a:tc>
                  <a:txBody>
                    <a:bodyPr/>
                    <a:lstStyle/>
                    <a:p>
                      <a:r>
                        <a:rPr lang="en-US" dirty="0" smtClean="0"/>
                        <a:t>Hugo</a:t>
                      </a:r>
                      <a:r>
                        <a:rPr lang="en-US" baseline="0" dirty="0" smtClean="0"/>
                        <a:t> </a:t>
                      </a:r>
                      <a:r>
                        <a:rPr lang="en-US" baseline="0" dirty="0" err="1" smtClean="0"/>
                        <a:t>Larochelle</a:t>
                      </a:r>
                      <a:endParaRPr lang="en-US" dirty="0"/>
                    </a:p>
                  </a:txBody>
                  <a:tcPr/>
                </a:tc>
                <a:tc>
                  <a:txBody>
                    <a:bodyPr/>
                    <a:lstStyle/>
                    <a:p>
                      <a:r>
                        <a:rPr lang="en-US" dirty="0" smtClean="0"/>
                        <a:t>Google (MILA)</a:t>
                      </a:r>
                      <a:endParaRPr lang="en-US" dirty="0"/>
                    </a:p>
                  </a:txBody>
                  <a:tcPr/>
                </a:tc>
              </a:tr>
              <a:tr h="370840">
                <a:tc>
                  <a:txBody>
                    <a:bodyPr/>
                    <a:lstStyle/>
                    <a:p>
                      <a:r>
                        <a:rPr lang="en-US" dirty="0" err="1" smtClean="0"/>
                        <a:t>Samy</a:t>
                      </a:r>
                      <a:r>
                        <a:rPr lang="en-US" dirty="0" smtClean="0"/>
                        <a:t> </a:t>
                      </a:r>
                      <a:r>
                        <a:rPr lang="en-US" dirty="0" err="1" smtClean="0"/>
                        <a:t>Bengio</a:t>
                      </a:r>
                      <a:endParaRPr lang="en-US" dirty="0"/>
                    </a:p>
                  </a:txBody>
                  <a:tcPr/>
                </a:tc>
                <a:tc>
                  <a:txBody>
                    <a:bodyPr/>
                    <a:lstStyle/>
                    <a:p>
                      <a:r>
                        <a:rPr lang="en-US" dirty="0" smtClean="0"/>
                        <a:t>Google</a:t>
                      </a:r>
                      <a:r>
                        <a:rPr lang="en-US" baseline="0" dirty="0" smtClean="0"/>
                        <a:t> Research ()</a:t>
                      </a:r>
                      <a:endParaRPr lang="en-US" dirty="0"/>
                    </a:p>
                  </a:txBody>
                  <a:tcPr/>
                </a:tc>
              </a:tr>
              <a:tr h="370840">
                <a:tc>
                  <a:txBody>
                    <a:bodyPr/>
                    <a:lstStyle/>
                    <a:p>
                      <a:r>
                        <a:rPr lang="en-US" dirty="0" smtClean="0"/>
                        <a:t>Jeffery Dean</a:t>
                      </a:r>
                      <a:endParaRPr lang="en-US" dirty="0"/>
                    </a:p>
                  </a:txBody>
                  <a:tcPr/>
                </a:tc>
                <a:tc>
                  <a:txBody>
                    <a:bodyPr/>
                    <a:lstStyle/>
                    <a:p>
                      <a:r>
                        <a:rPr lang="en-US" dirty="0" smtClean="0"/>
                        <a:t>Google Research</a:t>
                      </a:r>
                      <a:endParaRPr lang="en-US" dirty="0"/>
                    </a:p>
                  </a:txBody>
                  <a:tcPr/>
                </a:tc>
              </a:tr>
            </a:tbl>
          </a:graphicData>
        </a:graphic>
      </p:graphicFrame>
    </p:spTree>
    <p:extLst>
      <p:ext uri="{BB962C8B-B14F-4D97-AF65-F5344CB8AC3E}">
        <p14:creationId xmlns:p14="http://schemas.microsoft.com/office/powerpoint/2010/main" val="20750682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Companies and Research Mind Share</a:t>
            </a:r>
          </a:p>
        </p:txBody>
      </p:sp>
      <p:graphicFrame>
        <p:nvGraphicFramePr>
          <p:cNvPr id="4" name="Table 3"/>
          <p:cNvGraphicFramePr>
            <a:graphicFrameLocks noGrp="1"/>
          </p:cNvGraphicFramePr>
          <p:nvPr>
            <p:extLst>
              <p:ext uri="{D42A27DB-BD31-4B8C-83A1-F6EECF244321}">
                <p14:modId xmlns:p14="http://schemas.microsoft.com/office/powerpoint/2010/main" val="488825251"/>
              </p:ext>
            </p:extLst>
          </p:nvPr>
        </p:nvGraphicFramePr>
        <p:xfrm>
          <a:off x="622663" y="1101453"/>
          <a:ext cx="8011886" cy="3484880"/>
        </p:xfrm>
        <a:graphic>
          <a:graphicData uri="http://schemas.openxmlformats.org/drawingml/2006/table">
            <a:tbl>
              <a:tblPr firstRow="1" bandRow="1">
                <a:tableStyleId>{5C22544A-7EE6-4342-B048-85BDC9FD1C3A}</a:tableStyleId>
              </a:tblPr>
              <a:tblGrid>
                <a:gridCol w="4005943"/>
                <a:gridCol w="4005943"/>
              </a:tblGrid>
              <a:tr h="370840">
                <a:tc>
                  <a:txBody>
                    <a:bodyPr/>
                    <a:lstStyle/>
                    <a:p>
                      <a:r>
                        <a:rPr lang="en-US" dirty="0" smtClean="0"/>
                        <a:t>Researcher</a:t>
                      </a:r>
                      <a:endParaRPr lang="en-US" dirty="0"/>
                    </a:p>
                  </a:txBody>
                  <a:tcPr/>
                </a:tc>
                <a:tc>
                  <a:txBody>
                    <a:bodyPr/>
                    <a:lstStyle/>
                    <a:p>
                      <a:r>
                        <a:rPr lang="en-US" dirty="0" smtClean="0"/>
                        <a:t>Companies</a:t>
                      </a:r>
                      <a:endParaRPr lang="en-US"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Ilya </a:t>
                      </a:r>
                      <a:r>
                        <a:rPr lang="en-US" dirty="0" err="1" smtClean="0"/>
                        <a:t>Sutskever</a:t>
                      </a:r>
                      <a:endParaRPr lang="en-US" dirty="0"/>
                    </a:p>
                  </a:txBody>
                  <a:tcPr/>
                </a:tc>
                <a:tc>
                  <a:txBody>
                    <a:bodyPr/>
                    <a:lstStyle/>
                    <a:p>
                      <a:r>
                        <a:rPr lang="en-US" dirty="0" smtClean="0"/>
                        <a:t>Open</a:t>
                      </a:r>
                      <a:r>
                        <a:rPr lang="en-US" baseline="0" dirty="0" smtClean="0"/>
                        <a:t> AI </a:t>
                      </a:r>
                      <a:r>
                        <a:rPr lang="mr-IN" baseline="0" dirty="0" smtClean="0"/>
                        <a:t>–</a:t>
                      </a:r>
                      <a:r>
                        <a:rPr lang="en-US" baseline="0" dirty="0" smtClean="0"/>
                        <a:t> Co Founder</a:t>
                      </a:r>
                      <a:endParaRPr lang="en-US"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Fe Fe Li</a:t>
                      </a:r>
                      <a:endParaRPr lang="en-US" dirty="0"/>
                    </a:p>
                  </a:txBody>
                  <a:tcPr/>
                </a:tc>
                <a:tc>
                  <a:txBody>
                    <a:bodyPr/>
                    <a:lstStyle/>
                    <a:p>
                      <a:r>
                        <a:rPr lang="en-US" dirty="0" smtClean="0"/>
                        <a:t>Google Cloud</a:t>
                      </a:r>
                      <a:r>
                        <a:rPr lang="en-US" baseline="0" dirty="0" smtClean="0"/>
                        <a:t> </a:t>
                      </a:r>
                      <a:r>
                        <a:rPr lang="mr-IN" baseline="0" dirty="0" smtClean="0"/>
                        <a:t>–</a:t>
                      </a:r>
                      <a:r>
                        <a:rPr lang="en-US" baseline="0" dirty="0" smtClean="0"/>
                        <a:t> </a:t>
                      </a:r>
                      <a:r>
                        <a:rPr lang="en-US" baseline="0" dirty="0" err="1" smtClean="0"/>
                        <a:t>Imagenet</a:t>
                      </a:r>
                      <a:r>
                        <a:rPr lang="en-US" baseline="0" dirty="0" smtClean="0"/>
                        <a:t>  (Stanford)</a:t>
                      </a:r>
                      <a:endParaRPr lang="en-US"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Andrej</a:t>
                      </a:r>
                      <a:r>
                        <a:rPr lang="en-US" baseline="0" dirty="0" smtClean="0"/>
                        <a:t> </a:t>
                      </a:r>
                      <a:r>
                        <a:rPr lang="en-US" baseline="0" dirty="0" err="1" smtClean="0"/>
                        <a:t>Karpathy</a:t>
                      </a:r>
                      <a:endParaRPr lang="en-US" dirty="0"/>
                    </a:p>
                  </a:txBody>
                  <a:tcPr/>
                </a:tc>
                <a:tc>
                  <a:txBody>
                    <a:bodyPr/>
                    <a:lstStyle/>
                    <a:p>
                      <a:r>
                        <a:rPr lang="en-US" dirty="0" smtClean="0"/>
                        <a:t>Open AI (Stanford)</a:t>
                      </a:r>
                      <a:endParaRPr lang="en-US"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Ian</a:t>
                      </a:r>
                      <a:r>
                        <a:rPr lang="en-US" baseline="0" dirty="0" smtClean="0"/>
                        <a:t> </a:t>
                      </a:r>
                      <a:r>
                        <a:rPr lang="en-US" baseline="0" dirty="0" err="1" smtClean="0"/>
                        <a:t>GoodFellow</a:t>
                      </a:r>
                      <a:endParaRPr lang="en-US" dirty="0"/>
                    </a:p>
                  </a:txBody>
                  <a:tcPr/>
                </a:tc>
                <a:tc>
                  <a:txBody>
                    <a:bodyPr/>
                    <a:lstStyle/>
                    <a:p>
                      <a:r>
                        <a:rPr lang="en-US" dirty="0" smtClean="0"/>
                        <a:t>Open AI -&gt; Google (Generative Adversarial Network)</a:t>
                      </a:r>
                      <a:endParaRPr lang="en-US"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Richard</a:t>
                      </a:r>
                      <a:r>
                        <a:rPr lang="en-US" baseline="0" dirty="0" smtClean="0"/>
                        <a:t> </a:t>
                      </a:r>
                      <a:r>
                        <a:rPr lang="en-US" baseline="0" dirty="0" err="1" smtClean="0"/>
                        <a:t>Socher</a:t>
                      </a:r>
                      <a:endParaRPr lang="en-US" dirty="0"/>
                    </a:p>
                  </a:txBody>
                  <a:tcPr/>
                </a:tc>
                <a:tc>
                  <a:txBody>
                    <a:bodyPr/>
                    <a:lstStyle/>
                    <a:p>
                      <a:r>
                        <a:rPr lang="en-US" dirty="0" err="1" smtClean="0"/>
                        <a:t>MetaMind</a:t>
                      </a:r>
                      <a:r>
                        <a:rPr lang="en-US" baseline="0" dirty="0" smtClean="0"/>
                        <a:t> (Sales Force) </a:t>
                      </a:r>
                      <a:r>
                        <a:rPr lang="mr-IN" baseline="0" dirty="0" smtClean="0"/>
                        <a:t>–</a:t>
                      </a:r>
                      <a:r>
                        <a:rPr lang="en-US" baseline="0" dirty="0" smtClean="0"/>
                        <a:t> Work on NLP</a:t>
                      </a:r>
                      <a:endParaRPr lang="en-US"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Nando</a:t>
                      </a:r>
                      <a:r>
                        <a:rPr lang="en-US" dirty="0" smtClean="0"/>
                        <a:t> De </a:t>
                      </a:r>
                      <a:r>
                        <a:rPr lang="en-US" dirty="0" err="1" smtClean="0"/>
                        <a:t>Fratis</a:t>
                      </a:r>
                      <a:endParaRPr lang="en-US" dirty="0"/>
                    </a:p>
                  </a:txBody>
                  <a:tcPr/>
                </a:tc>
                <a:tc>
                  <a:txBody>
                    <a:bodyPr/>
                    <a:lstStyle/>
                    <a:p>
                      <a:r>
                        <a:rPr lang="en-US" dirty="0" smtClean="0"/>
                        <a:t>Oxford University</a:t>
                      </a:r>
                      <a:endParaRPr lang="en-US"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David Silver</a:t>
                      </a:r>
                      <a:endParaRPr lang="en-US" dirty="0"/>
                    </a:p>
                  </a:txBody>
                  <a:tcPr/>
                </a:tc>
                <a:tc>
                  <a:txBody>
                    <a:bodyPr/>
                    <a:lstStyle/>
                    <a:p>
                      <a:r>
                        <a:rPr lang="en-US" dirty="0" smtClean="0"/>
                        <a:t>Deep</a:t>
                      </a:r>
                      <a:r>
                        <a:rPr lang="en-US" baseline="0" dirty="0" smtClean="0"/>
                        <a:t> Mind (Google)</a:t>
                      </a:r>
                      <a:endParaRPr lang="en-US"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Demis</a:t>
                      </a:r>
                      <a:r>
                        <a:rPr lang="en-US" baseline="0" dirty="0" smtClean="0"/>
                        <a:t> Hassabis</a:t>
                      </a:r>
                      <a:endParaRPr lang="en-US" dirty="0"/>
                    </a:p>
                  </a:txBody>
                  <a:tcPr/>
                </a:tc>
                <a:tc>
                  <a:txBody>
                    <a:bodyPr/>
                    <a:lstStyle/>
                    <a:p>
                      <a:r>
                        <a:rPr lang="en-US" dirty="0" smtClean="0"/>
                        <a:t>Deep Mind (Google)</a:t>
                      </a:r>
                      <a:endParaRPr lang="en-US" dirty="0"/>
                    </a:p>
                  </a:txBody>
                  <a:tcPr/>
                </a:tc>
              </a:tr>
            </a:tbl>
          </a:graphicData>
        </a:graphic>
      </p:graphicFrame>
    </p:spTree>
    <p:extLst>
      <p:ext uri="{BB962C8B-B14F-4D97-AF65-F5344CB8AC3E}">
        <p14:creationId xmlns:p14="http://schemas.microsoft.com/office/powerpoint/2010/main" val="15482216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Major Companies</a:t>
            </a:r>
            <a:endParaRPr lang="en-US" dirty="0"/>
          </a:p>
        </p:txBody>
      </p:sp>
      <p:pic>
        <p:nvPicPr>
          <p:cNvPr id="5" name="Picture 4"/>
          <p:cNvPicPr>
            <a:picLocks noChangeAspect="1"/>
          </p:cNvPicPr>
          <p:nvPr/>
        </p:nvPicPr>
        <p:blipFill>
          <a:blip r:embed="rId2"/>
          <a:stretch>
            <a:fillRect/>
          </a:stretch>
        </p:blipFill>
        <p:spPr>
          <a:xfrm>
            <a:off x="515153" y="1061882"/>
            <a:ext cx="3558911" cy="852898"/>
          </a:xfrm>
          <a:prstGeom prst="rect">
            <a:avLst/>
          </a:prstGeom>
        </p:spPr>
      </p:pic>
      <p:pic>
        <p:nvPicPr>
          <p:cNvPr id="6" name="Picture 5"/>
          <p:cNvPicPr>
            <a:picLocks noChangeAspect="1"/>
          </p:cNvPicPr>
          <p:nvPr/>
        </p:nvPicPr>
        <p:blipFill>
          <a:blip r:embed="rId3"/>
          <a:stretch>
            <a:fillRect/>
          </a:stretch>
        </p:blipFill>
        <p:spPr>
          <a:xfrm>
            <a:off x="5499278" y="948339"/>
            <a:ext cx="2550017" cy="1079984"/>
          </a:xfrm>
          <a:prstGeom prst="rect">
            <a:avLst/>
          </a:prstGeom>
        </p:spPr>
      </p:pic>
      <p:pic>
        <p:nvPicPr>
          <p:cNvPr id="7" name="Picture 6"/>
          <p:cNvPicPr>
            <a:picLocks noChangeAspect="1"/>
          </p:cNvPicPr>
          <p:nvPr/>
        </p:nvPicPr>
        <p:blipFill>
          <a:blip r:embed="rId4"/>
          <a:stretch>
            <a:fillRect/>
          </a:stretch>
        </p:blipFill>
        <p:spPr>
          <a:xfrm>
            <a:off x="693760" y="2233713"/>
            <a:ext cx="3380304" cy="462172"/>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87910" y="2059301"/>
            <a:ext cx="4456090" cy="636584"/>
          </a:xfrm>
          <a:prstGeom prst="rect">
            <a:avLst/>
          </a:prstGeom>
        </p:spPr>
      </p:pic>
      <p:sp>
        <p:nvSpPr>
          <p:cNvPr id="9" name="TextBox 8"/>
          <p:cNvSpPr txBox="1"/>
          <p:nvPr/>
        </p:nvSpPr>
        <p:spPr>
          <a:xfrm>
            <a:off x="877378" y="3892731"/>
            <a:ext cx="7628709" cy="584775"/>
          </a:xfrm>
          <a:prstGeom prst="rect">
            <a:avLst/>
          </a:prstGeom>
          <a:noFill/>
        </p:spPr>
        <p:txBody>
          <a:bodyPr wrap="square" rtlCol="0">
            <a:spAutoFit/>
          </a:bodyPr>
          <a:lstStyle/>
          <a:p>
            <a:r>
              <a:rPr lang="en-US" sz="3200" dirty="0" smtClean="0">
                <a:latin typeface="Calibri" charset="0"/>
                <a:ea typeface="Calibri" charset="0"/>
                <a:cs typeface="Calibri" charset="0"/>
              </a:rPr>
              <a:t>Google &gt; 50% Mindshare of the AI Market</a:t>
            </a:r>
            <a:endParaRPr lang="en-US" sz="3200" dirty="0">
              <a:latin typeface="Calibri" charset="0"/>
              <a:ea typeface="Calibri" charset="0"/>
              <a:cs typeface="Calibri" charset="0"/>
            </a:endParaRPr>
          </a:p>
        </p:txBody>
      </p:sp>
      <p:pic>
        <p:nvPicPr>
          <p:cNvPr id="10" name="Picture 9"/>
          <p:cNvPicPr>
            <a:picLocks noChangeAspect="1"/>
          </p:cNvPicPr>
          <p:nvPr/>
        </p:nvPicPr>
        <p:blipFill>
          <a:blip r:embed="rId6"/>
          <a:stretch>
            <a:fillRect/>
          </a:stretch>
        </p:blipFill>
        <p:spPr>
          <a:xfrm>
            <a:off x="785569" y="2937538"/>
            <a:ext cx="3196686" cy="640494"/>
          </a:xfrm>
          <a:prstGeom prst="rect">
            <a:avLst/>
          </a:prstGeom>
        </p:spPr>
      </p:pic>
    </p:spTree>
    <p:extLst>
      <p:ext uri="{BB962C8B-B14F-4D97-AF65-F5344CB8AC3E}">
        <p14:creationId xmlns:p14="http://schemas.microsoft.com/office/powerpoint/2010/main" val="12013355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Some Companies Actively Using Deep Learning</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5677" y="923491"/>
            <a:ext cx="8145179" cy="3831389"/>
          </a:xfrm>
          <a:prstGeom prst="rect">
            <a:avLst/>
          </a:prstGeom>
        </p:spPr>
      </p:pic>
    </p:spTree>
    <p:extLst>
      <p:ext uri="{BB962C8B-B14F-4D97-AF65-F5344CB8AC3E}">
        <p14:creationId xmlns:p14="http://schemas.microsoft.com/office/powerpoint/2010/main" val="5161904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Google Trends on Deep Learning</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112" y="834389"/>
            <a:ext cx="8314997" cy="4400551"/>
          </a:xfrm>
          <a:prstGeom prst="rect">
            <a:avLst/>
          </a:prstGeom>
        </p:spPr>
      </p:pic>
      <p:sp>
        <p:nvSpPr>
          <p:cNvPr id="5" name="Oval 4"/>
          <p:cNvSpPr/>
          <p:nvPr/>
        </p:nvSpPr>
        <p:spPr>
          <a:xfrm>
            <a:off x="2730137" y="4023360"/>
            <a:ext cx="809897" cy="50945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132787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16"/>
        <p:cNvGrpSpPr/>
        <p:nvPr/>
      </p:nvGrpSpPr>
      <p:grpSpPr>
        <a:xfrm>
          <a:off x="0" y="0"/>
          <a:ext cx="0" cy="0"/>
          <a:chOff x="0" y="0"/>
          <a:chExt cx="0" cy="0"/>
        </a:xfrm>
      </p:grpSpPr>
      <p:sp>
        <p:nvSpPr>
          <p:cNvPr id="617" name="Shape 617"/>
          <p:cNvSpPr txBox="1">
            <a:spLocks noGrp="1"/>
          </p:cNvSpPr>
          <p:nvPr>
            <p:ph type="title"/>
          </p:nvPr>
        </p:nvSpPr>
        <p:spPr>
          <a:xfrm>
            <a:off x="228112" y="205978"/>
            <a:ext cx="8763487" cy="536971"/>
          </a:xfrm>
          <a:prstGeom prst="rect">
            <a:avLst/>
          </a:prstGeom>
          <a:noFill/>
          <a:ln>
            <a:noFill/>
          </a:ln>
        </p:spPr>
        <p:txBody>
          <a:bodyPr lIns="91425" tIns="45700" rIns="91425" bIns="45700" anchor="t" anchorCtr="0">
            <a:noAutofit/>
          </a:bodyPr>
          <a:lstStyle/>
          <a:p>
            <a:pPr marL="0" marR="0" lvl="0" indent="0" algn="l" rtl="0">
              <a:spcBef>
                <a:spcPts val="0"/>
              </a:spcBef>
              <a:buClr>
                <a:srgbClr val="0773B6"/>
              </a:buClr>
              <a:buSzPct val="25000"/>
              <a:buFont typeface="Calibri"/>
              <a:buNone/>
            </a:pPr>
            <a:endParaRPr sz="2600" b="1" i="0" u="none" strike="noStrike" cap="none">
              <a:solidFill>
                <a:srgbClr val="0773B6"/>
              </a:solidFill>
              <a:latin typeface="Calibri"/>
              <a:ea typeface="Calibri"/>
              <a:cs typeface="Calibri"/>
              <a:sym typeface="Calibri"/>
            </a:endParaRPr>
          </a:p>
        </p:txBody>
      </p:sp>
      <p:sp>
        <p:nvSpPr>
          <p:cNvPr id="618" name="Shape 618"/>
          <p:cNvSpPr txBox="1">
            <a:spLocks noGrp="1"/>
          </p:cNvSpPr>
          <p:nvPr>
            <p:ph type="body" idx="1"/>
          </p:nvPr>
        </p:nvSpPr>
        <p:spPr>
          <a:xfrm>
            <a:off x="228112" y="923491"/>
            <a:ext cx="8763487" cy="3394472"/>
          </a:xfrm>
          <a:prstGeom prst="rect">
            <a:avLst/>
          </a:prstGeom>
          <a:noFill/>
          <a:ln>
            <a:noFill/>
          </a:ln>
        </p:spPr>
        <p:txBody>
          <a:bodyPr lIns="91425" tIns="45700" rIns="91425" bIns="45700" anchor="t" anchorCtr="0">
            <a:noAutofit/>
          </a:bodyPr>
          <a:lstStyle/>
          <a:p>
            <a:pPr marL="342900" marR="0" lvl="0" indent="-342900" algn="l" rtl="0">
              <a:spcBef>
                <a:spcPts val="0"/>
              </a:spcBef>
              <a:buClr>
                <a:srgbClr val="343533"/>
              </a:buClr>
              <a:buSzPct val="100000"/>
              <a:buFont typeface="Arial"/>
              <a:buNone/>
            </a:pPr>
            <a:endParaRPr sz="3200" b="0" i="0" u="none" strike="noStrike" cap="none">
              <a:solidFill>
                <a:srgbClr val="343533"/>
              </a:solidFill>
              <a:latin typeface="Calibri"/>
              <a:ea typeface="Calibri"/>
              <a:cs typeface="Calibri"/>
              <a:sym typeface="Calibri"/>
            </a:endParaRPr>
          </a:p>
        </p:txBody>
      </p:sp>
      <p:sp>
        <p:nvSpPr>
          <p:cNvPr id="619" name="Shape 619"/>
          <p:cNvSpPr/>
          <p:nvPr/>
        </p:nvSpPr>
        <p:spPr>
          <a:xfrm>
            <a:off x="0" y="25381"/>
            <a:ext cx="9144000" cy="5143500"/>
          </a:xfrm>
          <a:prstGeom prst="rect">
            <a:avLst/>
          </a:prstGeom>
          <a:solidFill>
            <a:srgbClr val="0773B6"/>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pic>
        <p:nvPicPr>
          <p:cNvPr id="620" name="Shape 620" descr="E:\Work\japan\Aloki\Qbole\PPT\New folder\From Alpesh\ref\Logo White .png"/>
          <p:cNvPicPr preferRelativeResize="0"/>
          <p:nvPr/>
        </p:nvPicPr>
        <p:blipFill rotWithShape="1">
          <a:blip r:embed="rId3">
            <a:alphaModFix/>
          </a:blip>
          <a:srcRect/>
          <a:stretch/>
        </p:blipFill>
        <p:spPr>
          <a:xfrm>
            <a:off x="3581387" y="1381584"/>
            <a:ext cx="1981200" cy="827100"/>
          </a:xfrm>
          <a:prstGeom prst="rect">
            <a:avLst/>
          </a:prstGeom>
          <a:noFill/>
          <a:ln>
            <a:noFill/>
          </a:ln>
        </p:spPr>
      </p:pic>
      <p:pic>
        <p:nvPicPr>
          <p:cNvPr id="621" name="Shape 621" descr="FAQ-100 (1).png"/>
          <p:cNvPicPr preferRelativeResize="0"/>
          <p:nvPr/>
        </p:nvPicPr>
        <p:blipFill>
          <a:blip r:embed="rId4">
            <a:alphaModFix/>
          </a:blip>
          <a:stretch>
            <a:fillRect/>
          </a:stretch>
        </p:blipFill>
        <p:spPr>
          <a:xfrm>
            <a:off x="4095750" y="2433800"/>
            <a:ext cx="952500" cy="952500"/>
          </a:xfrm>
          <a:prstGeom prst="rect">
            <a:avLst/>
          </a:prstGeom>
          <a:noFill/>
          <a:ln>
            <a:noFill/>
          </a:ln>
        </p:spPr>
      </p:pic>
    </p:spTree>
    <p:extLst>
      <p:ext uri="{BB962C8B-B14F-4D97-AF65-F5344CB8AC3E}">
        <p14:creationId xmlns:p14="http://schemas.microsoft.com/office/powerpoint/2010/main" val="10221821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Text Placeholder 2"/>
          <p:cNvSpPr>
            <a:spLocks noGrp="1"/>
          </p:cNvSpPr>
          <p:nvPr>
            <p:ph type="body" idx="1"/>
          </p:nvPr>
        </p:nvSpPr>
        <p:spPr/>
        <p:txBody>
          <a:bodyPr/>
          <a:lstStyle/>
          <a:p>
            <a:r>
              <a:rPr lang="en-US" sz="2000" dirty="0" smtClean="0"/>
              <a:t>Rugged History</a:t>
            </a:r>
          </a:p>
          <a:p>
            <a:r>
              <a:rPr lang="en-US" sz="2000" dirty="0" smtClean="0"/>
              <a:t>Modern Success</a:t>
            </a:r>
          </a:p>
          <a:p>
            <a:r>
              <a:rPr lang="en-US" sz="2000" dirty="0" smtClean="0"/>
              <a:t>Who’s who</a:t>
            </a:r>
            <a:endParaRPr lang="en-US" sz="2000" dirty="0"/>
          </a:p>
        </p:txBody>
      </p:sp>
    </p:spTree>
    <p:extLst>
      <p:ext uri="{BB962C8B-B14F-4D97-AF65-F5344CB8AC3E}">
        <p14:creationId xmlns:p14="http://schemas.microsoft.com/office/powerpoint/2010/main" val="13791885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26"/>
        <p:cNvGrpSpPr/>
        <p:nvPr/>
      </p:nvGrpSpPr>
      <p:grpSpPr>
        <a:xfrm>
          <a:off x="0" y="0"/>
          <a:ext cx="0" cy="0"/>
          <a:chOff x="0" y="0"/>
          <a:chExt cx="0" cy="0"/>
        </a:xfrm>
      </p:grpSpPr>
      <p:sp>
        <p:nvSpPr>
          <p:cNvPr id="627" name="Shape 627"/>
          <p:cNvSpPr txBox="1">
            <a:spLocks noGrp="1"/>
          </p:cNvSpPr>
          <p:nvPr>
            <p:ph type="title"/>
          </p:nvPr>
        </p:nvSpPr>
        <p:spPr>
          <a:xfrm>
            <a:off x="228112" y="205978"/>
            <a:ext cx="8763487" cy="536971"/>
          </a:xfrm>
          <a:prstGeom prst="rect">
            <a:avLst/>
          </a:prstGeom>
          <a:noFill/>
          <a:ln>
            <a:noFill/>
          </a:ln>
        </p:spPr>
        <p:txBody>
          <a:bodyPr lIns="91425" tIns="45700" rIns="91425" bIns="45700" anchor="t" anchorCtr="0">
            <a:noAutofit/>
          </a:bodyPr>
          <a:lstStyle/>
          <a:p>
            <a:pPr marL="0" marR="0" lvl="0" indent="0" algn="l" rtl="0">
              <a:spcBef>
                <a:spcPts val="0"/>
              </a:spcBef>
              <a:buClr>
                <a:srgbClr val="0773B6"/>
              </a:buClr>
              <a:buSzPct val="25000"/>
              <a:buFont typeface="Calibri"/>
              <a:buNone/>
            </a:pPr>
            <a:endParaRPr sz="2600" b="1" i="0" u="none" strike="noStrike" cap="none">
              <a:solidFill>
                <a:srgbClr val="0773B6"/>
              </a:solidFill>
              <a:latin typeface="Calibri"/>
              <a:ea typeface="Calibri"/>
              <a:cs typeface="Calibri"/>
              <a:sym typeface="Calibri"/>
            </a:endParaRPr>
          </a:p>
        </p:txBody>
      </p:sp>
      <p:sp>
        <p:nvSpPr>
          <p:cNvPr id="628" name="Shape 628"/>
          <p:cNvSpPr txBox="1">
            <a:spLocks noGrp="1"/>
          </p:cNvSpPr>
          <p:nvPr>
            <p:ph type="body" idx="1"/>
          </p:nvPr>
        </p:nvSpPr>
        <p:spPr>
          <a:xfrm>
            <a:off x="228112" y="923491"/>
            <a:ext cx="8763487" cy="3394472"/>
          </a:xfrm>
          <a:prstGeom prst="rect">
            <a:avLst/>
          </a:prstGeom>
          <a:noFill/>
          <a:ln>
            <a:noFill/>
          </a:ln>
        </p:spPr>
        <p:txBody>
          <a:bodyPr lIns="91425" tIns="45700" rIns="91425" bIns="45700" anchor="t" anchorCtr="0">
            <a:noAutofit/>
          </a:bodyPr>
          <a:lstStyle/>
          <a:p>
            <a:pPr marL="342900" marR="0" lvl="0" indent="-342900" algn="l" rtl="0">
              <a:spcBef>
                <a:spcPts val="0"/>
              </a:spcBef>
              <a:buClr>
                <a:srgbClr val="343533"/>
              </a:buClr>
              <a:buSzPct val="100000"/>
              <a:buFont typeface="Arial"/>
              <a:buNone/>
            </a:pPr>
            <a:endParaRPr sz="3200" b="0" i="0" u="none" strike="noStrike" cap="none">
              <a:solidFill>
                <a:srgbClr val="343533"/>
              </a:solidFill>
              <a:latin typeface="Calibri"/>
              <a:ea typeface="Calibri"/>
              <a:cs typeface="Calibri"/>
              <a:sym typeface="Calibri"/>
            </a:endParaRPr>
          </a:p>
        </p:txBody>
      </p:sp>
      <p:sp>
        <p:nvSpPr>
          <p:cNvPr id="629" name="Shape 629"/>
          <p:cNvSpPr/>
          <p:nvPr/>
        </p:nvSpPr>
        <p:spPr>
          <a:xfrm>
            <a:off x="0" y="25381"/>
            <a:ext cx="9144000" cy="5143500"/>
          </a:xfrm>
          <a:prstGeom prst="rect">
            <a:avLst/>
          </a:prstGeom>
          <a:solidFill>
            <a:srgbClr val="0773B6"/>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pic>
        <p:nvPicPr>
          <p:cNvPr id="630" name="Shape 630" descr="E:\Work\japan\Aloki\Qbole\PPT\New folder\From Alpesh\ref\Logo White .png"/>
          <p:cNvPicPr preferRelativeResize="0"/>
          <p:nvPr/>
        </p:nvPicPr>
        <p:blipFill rotWithShape="1">
          <a:blip r:embed="rId3">
            <a:alphaModFix/>
          </a:blip>
          <a:srcRect/>
          <a:stretch/>
        </p:blipFill>
        <p:spPr>
          <a:xfrm>
            <a:off x="762000" y="2038350"/>
            <a:ext cx="1981199" cy="827104"/>
          </a:xfrm>
          <a:prstGeom prst="rect">
            <a:avLst/>
          </a:prstGeom>
          <a:noFill/>
          <a:ln>
            <a:noFill/>
          </a:ln>
        </p:spPr>
      </p:pic>
      <p:sp>
        <p:nvSpPr>
          <p:cNvPr id="631" name="Shape 631"/>
          <p:cNvSpPr/>
          <p:nvPr/>
        </p:nvSpPr>
        <p:spPr>
          <a:xfrm>
            <a:off x="3890544" y="742950"/>
            <a:ext cx="3993600" cy="5541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3000">
                <a:solidFill>
                  <a:schemeClr val="lt1"/>
                </a:solidFill>
                <a:latin typeface="Source Sans Pro Light"/>
                <a:ea typeface="Source Sans Pro Light"/>
                <a:cs typeface="Source Sans Pro Light"/>
                <a:sym typeface="Source Sans Pro Light"/>
              </a:rPr>
              <a:t>Let’s Chat…</a:t>
            </a:r>
          </a:p>
        </p:txBody>
      </p:sp>
      <p:pic>
        <p:nvPicPr>
          <p:cNvPr id="632" name="Shape 632"/>
          <p:cNvPicPr preferRelativeResize="0"/>
          <p:nvPr/>
        </p:nvPicPr>
        <p:blipFill rotWithShape="1">
          <a:blip r:embed="rId4">
            <a:alphaModFix/>
          </a:blip>
          <a:srcRect/>
          <a:stretch/>
        </p:blipFill>
        <p:spPr>
          <a:xfrm>
            <a:off x="3962400" y="1716133"/>
            <a:ext cx="324011" cy="228581"/>
          </a:xfrm>
          <a:prstGeom prst="rect">
            <a:avLst/>
          </a:prstGeom>
          <a:noFill/>
          <a:ln>
            <a:noFill/>
          </a:ln>
        </p:spPr>
      </p:pic>
      <p:cxnSp>
        <p:nvCxnSpPr>
          <p:cNvPr id="633" name="Shape 633"/>
          <p:cNvCxnSpPr/>
          <p:nvPr/>
        </p:nvCxnSpPr>
        <p:spPr>
          <a:xfrm>
            <a:off x="3962400" y="1371600"/>
            <a:ext cx="4343400" cy="1587"/>
          </a:xfrm>
          <a:prstGeom prst="straightConnector1">
            <a:avLst/>
          </a:prstGeom>
          <a:noFill/>
          <a:ln w="9525" cap="flat" cmpd="sng">
            <a:solidFill>
              <a:srgbClr val="46ADD6"/>
            </a:solidFill>
            <a:prstDash val="solid"/>
            <a:round/>
            <a:headEnd type="none" w="med" len="med"/>
            <a:tailEnd type="none" w="med" len="med"/>
          </a:ln>
        </p:spPr>
      </p:cxnSp>
      <p:sp>
        <p:nvSpPr>
          <p:cNvPr id="634" name="Shape 634"/>
          <p:cNvSpPr txBox="1"/>
          <p:nvPr/>
        </p:nvSpPr>
        <p:spPr>
          <a:xfrm>
            <a:off x="4417428" y="1619250"/>
            <a:ext cx="3809999" cy="339972"/>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2000">
                <a:solidFill>
                  <a:schemeClr val="lt1"/>
                </a:solidFill>
                <a:latin typeface="Source Sans Pro"/>
                <a:ea typeface="Source Sans Pro"/>
                <a:cs typeface="Source Sans Pro"/>
                <a:sym typeface="Source Sans Pro"/>
              </a:rPr>
              <a:t>Sales@qubole.com</a:t>
            </a:r>
          </a:p>
        </p:txBody>
      </p:sp>
      <p:cxnSp>
        <p:nvCxnSpPr>
          <p:cNvPr id="635" name="Shape 635"/>
          <p:cNvCxnSpPr/>
          <p:nvPr/>
        </p:nvCxnSpPr>
        <p:spPr>
          <a:xfrm>
            <a:off x="3962400" y="2266950"/>
            <a:ext cx="4343400" cy="1587"/>
          </a:xfrm>
          <a:prstGeom prst="straightConnector1">
            <a:avLst/>
          </a:prstGeom>
          <a:noFill/>
          <a:ln w="9525" cap="flat" cmpd="sng">
            <a:solidFill>
              <a:srgbClr val="46ADD6"/>
            </a:solidFill>
            <a:prstDash val="solid"/>
            <a:round/>
            <a:headEnd type="none" w="med" len="med"/>
            <a:tailEnd type="none" w="med" len="med"/>
          </a:ln>
        </p:spPr>
      </p:cxnSp>
      <p:sp>
        <p:nvSpPr>
          <p:cNvPr id="636" name="Shape 636"/>
          <p:cNvSpPr txBox="1"/>
          <p:nvPr/>
        </p:nvSpPr>
        <p:spPr>
          <a:xfrm>
            <a:off x="4417428" y="2501900"/>
            <a:ext cx="3809999" cy="339972"/>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2000">
                <a:solidFill>
                  <a:schemeClr val="lt1"/>
                </a:solidFill>
                <a:latin typeface="Source Sans Pro"/>
                <a:ea typeface="Source Sans Pro"/>
                <a:cs typeface="Source Sans Pro"/>
                <a:sym typeface="Source Sans Pro"/>
              </a:rPr>
              <a:t>Learn More about Qubole</a:t>
            </a:r>
          </a:p>
        </p:txBody>
      </p:sp>
      <p:pic>
        <p:nvPicPr>
          <p:cNvPr id="637" name="Shape 637"/>
          <p:cNvPicPr preferRelativeResize="0"/>
          <p:nvPr/>
        </p:nvPicPr>
        <p:blipFill rotWithShape="1">
          <a:blip r:embed="rId5">
            <a:alphaModFix/>
          </a:blip>
          <a:srcRect/>
          <a:stretch/>
        </p:blipFill>
        <p:spPr>
          <a:xfrm>
            <a:off x="3968298" y="2540005"/>
            <a:ext cx="336660" cy="285726"/>
          </a:xfrm>
          <a:prstGeom prst="rect">
            <a:avLst/>
          </a:prstGeom>
          <a:noFill/>
          <a:ln>
            <a:noFill/>
          </a:ln>
        </p:spPr>
      </p:pic>
      <p:cxnSp>
        <p:nvCxnSpPr>
          <p:cNvPr id="638" name="Shape 638"/>
          <p:cNvCxnSpPr/>
          <p:nvPr/>
        </p:nvCxnSpPr>
        <p:spPr>
          <a:xfrm>
            <a:off x="3962400" y="3181350"/>
            <a:ext cx="4343400" cy="1587"/>
          </a:xfrm>
          <a:prstGeom prst="straightConnector1">
            <a:avLst/>
          </a:prstGeom>
          <a:noFill/>
          <a:ln w="9525" cap="flat" cmpd="sng">
            <a:solidFill>
              <a:srgbClr val="46ADD6"/>
            </a:solidFill>
            <a:prstDash val="solid"/>
            <a:round/>
            <a:headEnd type="none" w="med" len="med"/>
            <a:tailEnd type="none" w="med" len="med"/>
          </a:ln>
        </p:spPr>
      </p:cxnSp>
      <p:sp>
        <p:nvSpPr>
          <p:cNvPr id="639" name="Shape 639"/>
          <p:cNvSpPr txBox="1"/>
          <p:nvPr/>
        </p:nvSpPr>
        <p:spPr>
          <a:xfrm>
            <a:off x="4417428" y="3429000"/>
            <a:ext cx="3809999" cy="339972"/>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2000">
                <a:solidFill>
                  <a:schemeClr val="lt1"/>
                </a:solidFill>
                <a:latin typeface="Source Sans Pro"/>
                <a:ea typeface="Source Sans Pro"/>
                <a:cs typeface="Source Sans Pro"/>
                <a:sym typeface="Source Sans Pro"/>
              </a:rPr>
              <a:t>Join our Weekly Live Demo</a:t>
            </a:r>
          </a:p>
        </p:txBody>
      </p:sp>
      <p:pic>
        <p:nvPicPr>
          <p:cNvPr id="640" name="Shape 640"/>
          <p:cNvPicPr preferRelativeResize="0"/>
          <p:nvPr/>
        </p:nvPicPr>
        <p:blipFill rotWithShape="1">
          <a:blip r:embed="rId6">
            <a:alphaModFix/>
          </a:blip>
          <a:srcRect/>
          <a:stretch/>
        </p:blipFill>
        <p:spPr>
          <a:xfrm>
            <a:off x="3985996" y="3489312"/>
            <a:ext cx="341247" cy="272791"/>
          </a:xfrm>
          <a:prstGeom prst="rect">
            <a:avLst/>
          </a:prstGeom>
          <a:noFill/>
          <a:ln>
            <a:noFill/>
          </a:ln>
        </p:spPr>
      </p:pic>
      <p:cxnSp>
        <p:nvCxnSpPr>
          <p:cNvPr id="641" name="Shape 641"/>
          <p:cNvCxnSpPr/>
          <p:nvPr/>
        </p:nvCxnSpPr>
        <p:spPr>
          <a:xfrm>
            <a:off x="3962400" y="4095750"/>
            <a:ext cx="4343400" cy="1587"/>
          </a:xfrm>
          <a:prstGeom prst="straightConnector1">
            <a:avLst/>
          </a:prstGeom>
          <a:noFill/>
          <a:ln w="9525" cap="flat" cmpd="sng">
            <a:solidFill>
              <a:srgbClr val="46ADD6"/>
            </a:solidFill>
            <a:prstDash val="solid"/>
            <a:round/>
            <a:headEnd type="none" w="med" len="med"/>
            <a:tailEnd type="none" w="med" len="med"/>
          </a:ln>
        </p:spPr>
      </p:cxnSp>
    </p:spTree>
    <p:extLst>
      <p:ext uri="{BB962C8B-B14F-4D97-AF65-F5344CB8AC3E}">
        <p14:creationId xmlns:p14="http://schemas.microsoft.com/office/powerpoint/2010/main" val="240318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Machine Learning in Industry </a:t>
            </a:r>
            <a:r>
              <a:rPr lang="en-US" dirty="0" smtClean="0"/>
              <a:t>Evolution</a:t>
            </a:r>
            <a:endParaRPr lang="en-US" dirty="0"/>
          </a:p>
        </p:txBody>
      </p:sp>
      <p:sp>
        <p:nvSpPr>
          <p:cNvPr id="7" name="Rectangle 6"/>
          <p:cNvSpPr/>
          <p:nvPr/>
        </p:nvSpPr>
        <p:spPr>
          <a:xfrm>
            <a:off x="1018903" y="1962150"/>
            <a:ext cx="1476647" cy="1828800"/>
          </a:xfrm>
          <a:prstGeom prst="rect">
            <a:avLst/>
          </a:prstGeom>
          <a:solidFill>
            <a:schemeClr val="accent3"/>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Statistical Learning (SAS)/HPC</a:t>
            </a:r>
            <a:endParaRPr lang="en-US" sz="1050" dirty="0"/>
          </a:p>
        </p:txBody>
      </p:sp>
      <p:sp>
        <p:nvSpPr>
          <p:cNvPr id="8" name="Rectangle 7"/>
          <p:cNvSpPr/>
          <p:nvPr/>
        </p:nvSpPr>
        <p:spPr>
          <a:xfrm>
            <a:off x="3733800" y="1962150"/>
            <a:ext cx="1457325" cy="18288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Big Data ( Spark </a:t>
            </a:r>
            <a:r>
              <a:rPr lang="en-US" sz="1050" dirty="0" err="1"/>
              <a:t>MLLib</a:t>
            </a:r>
            <a:r>
              <a:rPr lang="en-US" sz="1050" dirty="0"/>
              <a:t>/Mahout)</a:t>
            </a:r>
            <a:endParaRPr lang="en-US" sz="1050" dirty="0"/>
          </a:p>
        </p:txBody>
      </p:sp>
      <p:sp>
        <p:nvSpPr>
          <p:cNvPr id="9" name="Rectangle 8"/>
          <p:cNvSpPr/>
          <p:nvPr/>
        </p:nvSpPr>
        <p:spPr>
          <a:xfrm>
            <a:off x="6349181" y="1962150"/>
            <a:ext cx="1723665" cy="18288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Deep Learning/AI</a:t>
            </a:r>
            <a:endParaRPr lang="en-US" sz="1050" dirty="0"/>
          </a:p>
        </p:txBody>
      </p:sp>
      <p:sp>
        <p:nvSpPr>
          <p:cNvPr id="10" name="Right Arrow 9"/>
          <p:cNvSpPr/>
          <p:nvPr/>
        </p:nvSpPr>
        <p:spPr>
          <a:xfrm>
            <a:off x="2495550" y="2743200"/>
            <a:ext cx="1238250" cy="352425"/>
          </a:xfrm>
          <a:prstGeom prst="right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1" name="Right Arrow 10"/>
          <p:cNvSpPr/>
          <p:nvPr/>
        </p:nvSpPr>
        <p:spPr>
          <a:xfrm>
            <a:off x="5191125" y="2743200"/>
            <a:ext cx="1158056" cy="352425"/>
          </a:xfrm>
          <a:prstGeom prst="right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4" name="Straight Arrow Connector 3"/>
          <p:cNvCxnSpPr/>
          <p:nvPr/>
        </p:nvCxnSpPr>
        <p:spPr>
          <a:xfrm>
            <a:off x="901337" y="4271554"/>
            <a:ext cx="2325189" cy="2612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3513909" y="4271554"/>
            <a:ext cx="2651760"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6492238" y="4271554"/>
            <a:ext cx="1998617"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1018903" y="4470506"/>
            <a:ext cx="1658983" cy="307777"/>
          </a:xfrm>
          <a:prstGeom prst="rect">
            <a:avLst/>
          </a:prstGeom>
          <a:noFill/>
        </p:spPr>
        <p:txBody>
          <a:bodyPr wrap="square" rtlCol="0">
            <a:spAutoFit/>
          </a:bodyPr>
          <a:lstStyle/>
          <a:p>
            <a:r>
              <a:rPr lang="en-US" dirty="0" smtClean="0"/>
              <a:t>1990 - 2014</a:t>
            </a:r>
            <a:endParaRPr lang="en-US" dirty="0"/>
          </a:p>
        </p:txBody>
      </p:sp>
      <p:sp>
        <p:nvSpPr>
          <p:cNvPr id="20" name="TextBox 19"/>
          <p:cNvSpPr txBox="1"/>
          <p:nvPr/>
        </p:nvSpPr>
        <p:spPr>
          <a:xfrm>
            <a:off x="3840478" y="4444382"/>
            <a:ext cx="1658983" cy="523220"/>
          </a:xfrm>
          <a:prstGeom prst="rect">
            <a:avLst/>
          </a:prstGeom>
          <a:noFill/>
        </p:spPr>
        <p:txBody>
          <a:bodyPr wrap="square" rtlCol="0">
            <a:spAutoFit/>
          </a:bodyPr>
          <a:lstStyle/>
          <a:p>
            <a:r>
              <a:rPr lang="en-US" dirty="0" smtClean="0"/>
              <a:t>2010 </a:t>
            </a:r>
            <a:r>
              <a:rPr lang="mr-IN" dirty="0" smtClean="0"/>
              <a:t>–</a:t>
            </a:r>
            <a:r>
              <a:rPr lang="en-US" dirty="0" smtClean="0"/>
              <a:t> 2020</a:t>
            </a:r>
          </a:p>
          <a:p>
            <a:endParaRPr lang="en-US" dirty="0"/>
          </a:p>
        </p:txBody>
      </p:sp>
      <p:sp>
        <p:nvSpPr>
          <p:cNvPr id="21" name="TextBox 20"/>
          <p:cNvSpPr txBox="1"/>
          <p:nvPr/>
        </p:nvSpPr>
        <p:spPr>
          <a:xfrm>
            <a:off x="6662054" y="4444382"/>
            <a:ext cx="1658983" cy="307777"/>
          </a:xfrm>
          <a:prstGeom prst="rect">
            <a:avLst/>
          </a:prstGeom>
          <a:noFill/>
        </p:spPr>
        <p:txBody>
          <a:bodyPr wrap="square" rtlCol="0">
            <a:spAutoFit/>
          </a:bodyPr>
          <a:lstStyle/>
          <a:p>
            <a:r>
              <a:rPr lang="en-US" dirty="0" smtClean="0"/>
              <a:t>2014 - 2025</a:t>
            </a:r>
            <a:endParaRPr lang="en-US" dirty="0"/>
          </a:p>
        </p:txBody>
      </p:sp>
    </p:spTree>
    <p:extLst>
      <p:ext uri="{BB962C8B-B14F-4D97-AF65-F5344CB8AC3E}">
        <p14:creationId xmlns:p14="http://schemas.microsoft.com/office/powerpoint/2010/main" val="16606028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Artificial Intelligence </a:t>
            </a:r>
            <a:endParaRPr lang="en-US" dirty="0"/>
          </a:p>
        </p:txBody>
      </p:sp>
      <p:sp>
        <p:nvSpPr>
          <p:cNvPr id="3" name="Text Placeholder 2"/>
          <p:cNvSpPr>
            <a:spLocks noGrp="1"/>
          </p:cNvSpPr>
          <p:nvPr>
            <p:ph type="body" idx="1"/>
          </p:nvPr>
        </p:nvSpPr>
        <p:spPr/>
        <p:txBody>
          <a:bodyPr/>
          <a:lstStyle/>
          <a:p>
            <a:r>
              <a:rPr lang="en-US" sz="1800" dirty="0"/>
              <a:t>Artificial Intelligence is the ability for machines to learn and understand  </a:t>
            </a:r>
            <a:r>
              <a:rPr lang="en-US" sz="1800" b="1" dirty="0"/>
              <a:t>Data</a:t>
            </a:r>
            <a:r>
              <a:rPr lang="en-US" sz="1800" dirty="0"/>
              <a:t>, </a:t>
            </a:r>
            <a:r>
              <a:rPr lang="en-US" sz="1800" b="1" dirty="0"/>
              <a:t>Events</a:t>
            </a:r>
            <a:r>
              <a:rPr lang="en-US" sz="1800" dirty="0"/>
              <a:t>, </a:t>
            </a:r>
            <a:r>
              <a:rPr lang="en-US" sz="1800" b="1" dirty="0"/>
              <a:t>Sensory</a:t>
            </a:r>
            <a:r>
              <a:rPr lang="en-US" sz="1800" dirty="0"/>
              <a:t> Inputs </a:t>
            </a:r>
            <a:r>
              <a:rPr lang="en-US" sz="1800" u="sng" dirty="0"/>
              <a:t>without explicitly computing/programming</a:t>
            </a:r>
            <a:r>
              <a:rPr lang="en-US" sz="1800" dirty="0"/>
              <a:t>. </a:t>
            </a:r>
            <a:r>
              <a:rPr lang="en-US" sz="1800" u="sng" dirty="0"/>
              <a:t>It is intelligence where machines mimics or excels human capacity to interact with the environment in an independent way without explicit instructions.</a:t>
            </a:r>
          </a:p>
          <a:p>
            <a:endParaRPr lang="en-US" dirty="0"/>
          </a:p>
          <a:p>
            <a:r>
              <a:rPr lang="en-US" sz="1800" dirty="0"/>
              <a:t>A general learning paradigm to mimic human’s ability, inspired by Animal/Human Brain</a:t>
            </a:r>
          </a:p>
          <a:p>
            <a:endParaRPr lang="en-US" dirty="0"/>
          </a:p>
        </p:txBody>
      </p:sp>
      <p:pic>
        <p:nvPicPr>
          <p:cNvPr id="5" name="Picture 4"/>
          <p:cNvPicPr>
            <a:picLocks noChangeAspect="1"/>
          </p:cNvPicPr>
          <p:nvPr/>
        </p:nvPicPr>
        <p:blipFill>
          <a:blip r:embed="rId2"/>
          <a:stretch>
            <a:fillRect/>
          </a:stretch>
        </p:blipFill>
        <p:spPr>
          <a:xfrm>
            <a:off x="2636874" y="3345537"/>
            <a:ext cx="2375187" cy="1585312"/>
          </a:xfrm>
          <a:prstGeom prst="rect">
            <a:avLst/>
          </a:prstGeom>
        </p:spPr>
      </p:pic>
    </p:spTree>
    <p:extLst>
      <p:ext uri="{BB962C8B-B14F-4D97-AF65-F5344CB8AC3E}">
        <p14:creationId xmlns:p14="http://schemas.microsoft.com/office/powerpoint/2010/main" val="14428877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228112" y="205978"/>
            <a:ext cx="8763487" cy="536971"/>
          </a:xfrm>
        </p:spPr>
        <p:txBody>
          <a:bodyPr/>
          <a:lstStyle/>
          <a:p>
            <a:r>
              <a:rPr lang="en-US" dirty="0" smtClean="0"/>
              <a:t>Artificial Intelligence </a:t>
            </a:r>
            <a:endParaRPr lang="en-US" dirty="0"/>
          </a:p>
        </p:txBody>
      </p:sp>
      <p:grpSp>
        <p:nvGrpSpPr>
          <p:cNvPr id="12" name="Group 11"/>
          <p:cNvGrpSpPr/>
          <p:nvPr/>
        </p:nvGrpSpPr>
        <p:grpSpPr>
          <a:xfrm>
            <a:off x="2211572" y="967562"/>
            <a:ext cx="3934046" cy="3774558"/>
            <a:chOff x="1158949" y="1286540"/>
            <a:chExt cx="3934046" cy="3615069"/>
          </a:xfrm>
        </p:grpSpPr>
        <p:sp>
          <p:nvSpPr>
            <p:cNvPr id="6" name="Oval 5"/>
            <p:cNvSpPr/>
            <p:nvPr/>
          </p:nvSpPr>
          <p:spPr>
            <a:xfrm>
              <a:off x="1158949" y="1286540"/>
              <a:ext cx="3934046" cy="361506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679943" y="1796902"/>
              <a:ext cx="2860159" cy="269003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2381692" y="2498651"/>
              <a:ext cx="1499191" cy="11845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2466753" y="2918618"/>
              <a:ext cx="1318438" cy="276999"/>
            </a:xfrm>
            <a:prstGeom prst="rect">
              <a:avLst/>
            </a:prstGeom>
            <a:noFill/>
          </p:spPr>
          <p:txBody>
            <a:bodyPr wrap="square" rtlCol="0">
              <a:spAutoFit/>
            </a:bodyPr>
            <a:lstStyle/>
            <a:p>
              <a:r>
                <a:rPr lang="en-US" sz="1200" dirty="0" smtClean="0">
                  <a:solidFill>
                    <a:schemeClr val="bg1"/>
                  </a:solidFill>
                </a:rPr>
                <a:t>Deep Learning</a:t>
              </a:r>
              <a:endParaRPr lang="en-US" sz="1200" dirty="0">
                <a:solidFill>
                  <a:schemeClr val="bg1"/>
                </a:solidFill>
              </a:endParaRPr>
            </a:p>
          </p:txBody>
        </p:sp>
        <p:sp>
          <p:nvSpPr>
            <p:cNvPr id="10" name="TextBox 9"/>
            <p:cNvSpPr txBox="1"/>
            <p:nvPr/>
          </p:nvSpPr>
          <p:spPr>
            <a:xfrm>
              <a:off x="2376918" y="3795399"/>
              <a:ext cx="1765006" cy="307777"/>
            </a:xfrm>
            <a:prstGeom prst="rect">
              <a:avLst/>
            </a:prstGeom>
            <a:noFill/>
          </p:spPr>
          <p:txBody>
            <a:bodyPr wrap="square" rtlCol="0">
              <a:spAutoFit/>
            </a:bodyPr>
            <a:lstStyle/>
            <a:p>
              <a:r>
                <a:rPr lang="en-US" dirty="0" smtClean="0">
                  <a:solidFill>
                    <a:schemeClr val="bg2">
                      <a:lumMod val="75000"/>
                    </a:schemeClr>
                  </a:solidFill>
                </a:rPr>
                <a:t>Machine Learning</a:t>
              </a:r>
              <a:endParaRPr lang="en-US" dirty="0">
                <a:solidFill>
                  <a:schemeClr val="bg2">
                    <a:lumMod val="75000"/>
                  </a:schemeClr>
                </a:solidFill>
              </a:endParaRPr>
            </a:p>
          </p:txBody>
        </p:sp>
        <p:sp>
          <p:nvSpPr>
            <p:cNvPr id="11" name="TextBox 10"/>
            <p:cNvSpPr txBox="1"/>
            <p:nvPr/>
          </p:nvSpPr>
          <p:spPr>
            <a:xfrm>
              <a:off x="2243469" y="4508205"/>
              <a:ext cx="1765006" cy="307777"/>
            </a:xfrm>
            <a:prstGeom prst="rect">
              <a:avLst/>
            </a:prstGeom>
            <a:noFill/>
          </p:spPr>
          <p:txBody>
            <a:bodyPr wrap="square" rtlCol="0">
              <a:spAutoFit/>
            </a:bodyPr>
            <a:lstStyle/>
            <a:p>
              <a:r>
                <a:rPr lang="en-US" dirty="0" smtClean="0">
                  <a:solidFill>
                    <a:schemeClr val="bg2">
                      <a:lumMod val="75000"/>
                    </a:schemeClr>
                  </a:solidFill>
                </a:rPr>
                <a:t>Artificial Intelligence</a:t>
              </a:r>
              <a:endParaRPr lang="en-US" dirty="0">
                <a:solidFill>
                  <a:schemeClr val="bg2">
                    <a:lumMod val="75000"/>
                  </a:schemeClr>
                </a:solidFill>
              </a:endParaRPr>
            </a:p>
          </p:txBody>
        </p:sp>
      </p:grpSp>
    </p:spTree>
    <p:extLst>
      <p:ext uri="{BB962C8B-B14F-4D97-AF65-F5344CB8AC3E}">
        <p14:creationId xmlns:p14="http://schemas.microsoft.com/office/powerpoint/2010/main" val="18042429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srcRect/>
          <a:stretch/>
        </p:blipFill>
        <p:spPr>
          <a:xfrm>
            <a:off x="5033962" y="1678344"/>
            <a:ext cx="3031808" cy="1728130"/>
          </a:xfrm>
          <a:prstGeom prst="rect">
            <a:avLst/>
          </a:prstGeom>
        </p:spPr>
      </p:pic>
      <p:pic>
        <p:nvPicPr>
          <p:cNvPr id="6" name="Picture 5"/>
          <p:cNvPicPr>
            <a:picLocks noChangeAspect="1"/>
          </p:cNvPicPr>
          <p:nvPr/>
        </p:nvPicPr>
        <p:blipFill rotWithShape="1">
          <a:blip r:embed="rId4"/>
          <a:srcRect/>
          <a:stretch/>
        </p:blipFill>
        <p:spPr>
          <a:xfrm>
            <a:off x="957264" y="1762923"/>
            <a:ext cx="3031807" cy="1296097"/>
          </a:xfrm>
          <a:prstGeom prst="rect">
            <a:avLst/>
          </a:prstGeom>
        </p:spPr>
      </p:pic>
      <p:sp>
        <p:nvSpPr>
          <p:cNvPr id="2" name="Title 1"/>
          <p:cNvSpPr>
            <a:spLocks noGrp="1"/>
          </p:cNvSpPr>
          <p:nvPr>
            <p:ph type="title"/>
          </p:nvPr>
        </p:nvSpPr>
        <p:spPr>
          <a:xfrm>
            <a:off x="616137" y="480198"/>
            <a:ext cx="4653738" cy="1008731"/>
          </a:xfrm>
        </p:spPr>
        <p:txBody>
          <a:bodyPr>
            <a:normAutofit/>
          </a:bodyPr>
          <a:lstStyle/>
          <a:p>
            <a:r>
              <a:rPr lang="en-US" sz="3000"/>
              <a:t>Deep Learning</a:t>
            </a:r>
          </a:p>
        </p:txBody>
      </p:sp>
    </p:spTree>
    <p:extLst>
      <p:ext uri="{BB962C8B-B14F-4D97-AF65-F5344CB8AC3E}">
        <p14:creationId xmlns:p14="http://schemas.microsoft.com/office/powerpoint/2010/main" val="139005590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Single Learning Algorithms</a:t>
            </a:r>
            <a:endParaRPr lang="en-US" dirty="0"/>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86227" y="1062028"/>
            <a:ext cx="6519125" cy="3636918"/>
          </a:xfrm>
        </p:spPr>
      </p:pic>
    </p:spTree>
    <p:extLst>
      <p:ext uri="{BB962C8B-B14F-4D97-AF65-F5344CB8AC3E}">
        <p14:creationId xmlns:p14="http://schemas.microsoft.com/office/powerpoint/2010/main" val="3578034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History</a:t>
            </a:r>
            <a:endParaRPr lang="en-US" dirty="0"/>
          </a:p>
        </p:txBody>
      </p:sp>
      <p:pic>
        <p:nvPicPr>
          <p:cNvPr id="4" name="Picture 3"/>
          <p:cNvPicPr>
            <a:picLocks noChangeAspect="1"/>
          </p:cNvPicPr>
          <p:nvPr/>
        </p:nvPicPr>
        <p:blipFill>
          <a:blip r:embed="rId3"/>
          <a:stretch>
            <a:fillRect/>
          </a:stretch>
        </p:blipFill>
        <p:spPr>
          <a:xfrm>
            <a:off x="370361" y="1133727"/>
            <a:ext cx="7429500" cy="3490089"/>
          </a:xfrm>
          <a:prstGeom prst="rect">
            <a:avLst/>
          </a:prstGeom>
        </p:spPr>
      </p:pic>
      <p:sp>
        <p:nvSpPr>
          <p:cNvPr id="5" name="TextBox 4"/>
          <p:cNvSpPr txBox="1"/>
          <p:nvPr/>
        </p:nvSpPr>
        <p:spPr>
          <a:xfrm>
            <a:off x="2110839" y="4693722"/>
            <a:ext cx="6902533" cy="253916"/>
          </a:xfrm>
          <a:prstGeom prst="rect">
            <a:avLst/>
          </a:prstGeom>
          <a:noFill/>
        </p:spPr>
        <p:txBody>
          <a:bodyPr wrap="square" rtlCol="0">
            <a:spAutoFit/>
          </a:bodyPr>
          <a:lstStyle/>
          <a:p>
            <a:r>
              <a:rPr lang="en-US" sz="1050" dirty="0"/>
              <a:t>Ref - http://</a:t>
            </a:r>
            <a:r>
              <a:rPr lang="en-US" sz="1050" dirty="0" err="1"/>
              <a:t>beamandrew.github.io</a:t>
            </a:r>
            <a:r>
              <a:rPr lang="en-US" sz="1050" dirty="0"/>
              <a:t>/</a:t>
            </a:r>
            <a:r>
              <a:rPr lang="en-US" sz="1050" dirty="0" err="1"/>
              <a:t>deeplearning</a:t>
            </a:r>
            <a:r>
              <a:rPr lang="en-US" sz="1050" dirty="0"/>
              <a:t>/2017/02/23/deep_learning_101_part1.html</a:t>
            </a:r>
            <a:endParaRPr lang="en-US" sz="1050" dirty="0"/>
          </a:p>
        </p:txBody>
      </p:sp>
    </p:spTree>
    <p:extLst>
      <p:ext uri="{BB962C8B-B14F-4D97-AF65-F5344CB8AC3E}">
        <p14:creationId xmlns:p14="http://schemas.microsoft.com/office/powerpoint/2010/main" val="16565985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Mark I Perceptron</a:t>
            </a:r>
          </a:p>
        </p:txBody>
      </p:sp>
      <p:pic>
        <p:nvPicPr>
          <p:cNvPr id="4" name="Picture 3"/>
          <p:cNvPicPr>
            <a:picLocks noChangeAspect="1"/>
          </p:cNvPicPr>
          <p:nvPr/>
        </p:nvPicPr>
        <p:blipFill>
          <a:blip r:embed="rId3"/>
          <a:stretch>
            <a:fillRect/>
          </a:stretch>
        </p:blipFill>
        <p:spPr>
          <a:xfrm>
            <a:off x="2100884" y="1268016"/>
            <a:ext cx="4286250" cy="3629025"/>
          </a:xfrm>
          <a:prstGeom prst="rect">
            <a:avLst/>
          </a:prstGeom>
        </p:spPr>
      </p:pic>
    </p:spTree>
    <p:extLst>
      <p:ext uri="{BB962C8B-B14F-4D97-AF65-F5344CB8AC3E}">
        <p14:creationId xmlns:p14="http://schemas.microsoft.com/office/powerpoint/2010/main" val="114602737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Modern Success</a:t>
            </a:r>
            <a:endParaRPr lang="en-US" dirty="0"/>
          </a:p>
        </p:txBody>
      </p:sp>
      <p:sp>
        <p:nvSpPr>
          <p:cNvPr id="3" name="Content Placeholder 2"/>
          <p:cNvSpPr>
            <a:spLocks noGrp="1"/>
          </p:cNvSpPr>
          <p:nvPr>
            <p:ph idx="1"/>
          </p:nvPr>
        </p:nvSpPr>
        <p:spPr>
          <a:xfrm>
            <a:off x="228111" y="1078037"/>
            <a:ext cx="8763487" cy="3394472"/>
          </a:xfrm>
        </p:spPr>
        <p:txBody>
          <a:bodyPr/>
          <a:lstStyle/>
          <a:p>
            <a:r>
              <a:rPr lang="en-US" sz="1600" dirty="0" smtClean="0"/>
              <a:t>2006 - </a:t>
            </a:r>
            <a:r>
              <a:rPr lang="en-US" sz="1600" dirty="0"/>
              <a:t>The idea was to train a simple 2-layer unsupervised model like a </a:t>
            </a:r>
            <a:r>
              <a:rPr lang="en-US" sz="1600" dirty="0">
                <a:hlinkClick r:id="rId3"/>
              </a:rPr>
              <a:t>restricted boltzman machine</a:t>
            </a:r>
            <a:r>
              <a:rPr lang="en-US" sz="1600" dirty="0"/>
              <a:t>, freeze all the parameters, stick on a new layer on top and train </a:t>
            </a:r>
            <a:r>
              <a:rPr lang="en-US" sz="1600" i="1" dirty="0"/>
              <a:t>just the parameters</a:t>
            </a:r>
            <a:r>
              <a:rPr lang="en-US" sz="1600" dirty="0"/>
              <a:t> for the new </a:t>
            </a:r>
            <a:r>
              <a:rPr lang="en-US" sz="1600" dirty="0" smtClean="0"/>
              <a:t>layer. </a:t>
            </a:r>
            <a:r>
              <a:rPr lang="mr-IN" sz="1600" dirty="0" smtClean="0"/>
              <a:t>–</a:t>
            </a:r>
            <a:r>
              <a:rPr lang="en-US" sz="1600" dirty="0" smtClean="0"/>
              <a:t> Geoff Hinton.</a:t>
            </a:r>
          </a:p>
          <a:p>
            <a:endParaRPr lang="en-US" sz="1600" dirty="0" smtClean="0"/>
          </a:p>
          <a:p>
            <a:endParaRPr lang="en-US" sz="1600" b="1" dirty="0" smtClean="0">
              <a:solidFill>
                <a:srgbClr val="00B050"/>
              </a:solidFill>
              <a:latin typeface="Courier" charset="0"/>
              <a:ea typeface="Courier" charset="0"/>
              <a:cs typeface="Courier" charset="0"/>
            </a:endParaRPr>
          </a:p>
          <a:p>
            <a:r>
              <a:rPr lang="en-US" sz="1600" b="1" dirty="0" smtClean="0">
                <a:solidFill>
                  <a:srgbClr val="00B050"/>
                </a:solidFill>
                <a:latin typeface="Courier" charset="0"/>
                <a:ea typeface="Courier" charset="0"/>
                <a:cs typeface="Courier" charset="0"/>
              </a:rPr>
              <a:t>2012 </a:t>
            </a:r>
            <a:r>
              <a:rPr lang="mr-IN" sz="1600" b="1" dirty="0" smtClean="0">
                <a:solidFill>
                  <a:srgbClr val="00B050"/>
                </a:solidFill>
                <a:latin typeface="Courier" charset="0"/>
                <a:ea typeface="Courier" charset="0"/>
                <a:cs typeface="Courier" charset="0"/>
              </a:rPr>
              <a:t>–</a:t>
            </a:r>
            <a:r>
              <a:rPr lang="en-US" sz="1600" b="1" dirty="0" smtClean="0">
                <a:solidFill>
                  <a:srgbClr val="00B050"/>
                </a:solidFill>
                <a:latin typeface="Courier" charset="0"/>
                <a:ea typeface="Courier" charset="0"/>
                <a:cs typeface="Courier" charset="0"/>
              </a:rPr>
              <a:t> </a:t>
            </a:r>
            <a:r>
              <a:rPr lang="en-US" sz="1600" b="1" dirty="0">
                <a:solidFill>
                  <a:srgbClr val="00B050"/>
                </a:solidFill>
                <a:latin typeface="Courier" charset="0"/>
                <a:ea typeface="Courier" charset="0"/>
                <a:cs typeface="Courier" charset="0"/>
              </a:rPr>
              <a:t> </a:t>
            </a:r>
            <a:r>
              <a:rPr lang="en-US" sz="1600" b="1" dirty="0">
                <a:solidFill>
                  <a:srgbClr val="00B050"/>
                </a:solidFill>
                <a:latin typeface="Courier" charset="0"/>
                <a:ea typeface="Courier" charset="0"/>
                <a:cs typeface="Courier" charset="0"/>
                <a:hlinkClick r:id="rId4"/>
              </a:rPr>
              <a:t>Alex Krizhevsky</a:t>
            </a:r>
            <a:r>
              <a:rPr lang="en-US" sz="1600" b="1" dirty="0">
                <a:solidFill>
                  <a:srgbClr val="00B050"/>
                </a:solidFill>
                <a:latin typeface="Courier" charset="0"/>
                <a:ea typeface="Courier" charset="0"/>
                <a:cs typeface="Courier" charset="0"/>
              </a:rPr>
              <a:t>, </a:t>
            </a:r>
            <a:r>
              <a:rPr lang="en-US" sz="1600" b="1" dirty="0">
                <a:solidFill>
                  <a:srgbClr val="00B050"/>
                </a:solidFill>
                <a:latin typeface="Courier" charset="0"/>
                <a:ea typeface="Courier" charset="0"/>
                <a:cs typeface="Courier" charset="0"/>
                <a:hlinkClick r:id="rId5"/>
              </a:rPr>
              <a:t>Ilya Sutskever</a:t>
            </a:r>
            <a:r>
              <a:rPr lang="en-US" sz="1600" b="1" dirty="0">
                <a:solidFill>
                  <a:srgbClr val="00B050"/>
                </a:solidFill>
                <a:latin typeface="Courier" charset="0"/>
                <a:ea typeface="Courier" charset="0"/>
                <a:cs typeface="Courier" charset="0"/>
              </a:rPr>
              <a:t>, and Geoff Hinton entered a submission that would halve the existing error rate to 16%</a:t>
            </a:r>
          </a:p>
        </p:txBody>
      </p:sp>
    </p:spTree>
    <p:extLst>
      <p:ext uri="{BB962C8B-B14F-4D97-AF65-F5344CB8AC3E}">
        <p14:creationId xmlns:p14="http://schemas.microsoft.com/office/powerpoint/2010/main" val="527576425"/>
      </p:ext>
    </p:extLst>
  </p:cSld>
  <p:clrMapOvr>
    <a:masterClrMapping/>
  </p:clrMapOvr>
  <p:timing>
    <p:tnLst>
      <p:par>
        <p:cTn id="1" dur="indefinite" restart="never" nodeType="tmRoot"/>
      </p:par>
    </p:tnLst>
  </p:timing>
</p:sld>
</file>

<file path=ppt/theme/theme1.xml><?xml version="1.0" encoding="utf-8"?>
<a:theme xmlns:a="http://schemas.openxmlformats.org/drawingml/2006/main" name="Qubole Pitch Deck 111416">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Qubole- SQL as a Service" id="{E5C817FB-F18F-7A45-A248-F1A6F884ED3D}" vid="{62EF11E4-7CE1-7747-ADF6-9E0EE2322DFD}"/>
    </a:ext>
  </a:ext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157</TotalTime>
  <Words>472</Words>
  <Application>Microsoft Macintosh PowerPoint</Application>
  <PresentationFormat>On-screen Show (16:9)</PresentationFormat>
  <Paragraphs>195</Paragraphs>
  <Slides>21</Slides>
  <Notes>15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21</vt:i4>
      </vt:variant>
    </vt:vector>
  </HeadingPairs>
  <TitlesOfParts>
    <vt:vector size="28" baseType="lpstr">
      <vt:lpstr>Source Sans Pro Semibold</vt:lpstr>
      <vt:lpstr>Source Sans Pro Light</vt:lpstr>
      <vt:lpstr>Consolas</vt:lpstr>
      <vt:lpstr>Source Sans Pro ExtraLight</vt:lpstr>
      <vt:lpstr>Arial</vt:lpstr>
      <vt:lpstr>Calibri</vt:lpstr>
      <vt:lpstr>Qubole Pitch Deck 111416</vt:lpstr>
      <vt:lpstr>PowerPoint Presentation</vt:lpstr>
      <vt:lpstr>Agenda</vt:lpstr>
      <vt:lpstr>Artificial Intelligence </vt:lpstr>
      <vt:lpstr>Artificial Intelligence </vt:lpstr>
      <vt:lpstr>Deep Learning</vt:lpstr>
      <vt:lpstr>Single Learning Algorithms</vt:lpstr>
      <vt:lpstr>History</vt:lpstr>
      <vt:lpstr>The Mark I Perceptron</vt:lpstr>
      <vt:lpstr>Modern Success</vt:lpstr>
      <vt:lpstr>PowerPoint Presentation</vt:lpstr>
      <vt:lpstr>Modern Scientist or Stars of Deep Learning</vt:lpstr>
      <vt:lpstr>Modern Scientist or Stars of Deep Learning</vt:lpstr>
      <vt:lpstr>Modern Scientists</vt:lpstr>
      <vt:lpstr>Companies and Research Mind Share</vt:lpstr>
      <vt:lpstr>Companies and Research Mind Share</vt:lpstr>
      <vt:lpstr>Major Companies</vt:lpstr>
      <vt:lpstr>Some Companies Actively Using Deep Learning</vt:lpstr>
      <vt:lpstr>Google Trends on Deep Learning</vt:lpstr>
      <vt:lpstr>PowerPoint Presentation</vt:lpstr>
      <vt:lpstr>PowerPoint Presentation</vt:lpstr>
      <vt:lpstr>Machine Learning in Industry Evolution</vt:lpstr>
    </vt:vector>
  </TitlesOfParts>
  <LinksUpToDate>false</LinksUpToDate>
  <SharedDoc>false</SharedDoc>
  <HyperlinksChanged>false</HyperlinksChanged>
  <AppVersion>15.0034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Shivaji Dutta</cp:lastModifiedBy>
  <cp:revision>20</cp:revision>
  <dcterms:modified xsi:type="dcterms:W3CDTF">2017-06-01T02:04:22Z</dcterms:modified>
</cp:coreProperties>
</file>